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Hagrid" pitchFamily="2" charset="0"/>
      <p:regular r:id="rId19"/>
    </p:embeddedFont>
    <p:embeddedFont>
      <p:font typeface="TT Norms" panose="02000503030000020003" pitchFamily="2" charset="0"/>
      <p:regular r:id="rId20"/>
    </p:embeddedFont>
    <p:embeddedFont>
      <p:font typeface="TT Norms Bold" panose="02000803030000020004" pitchFamily="2" charset="0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51" autoAdjust="0"/>
  </p:normalViewPr>
  <p:slideViewPr>
    <p:cSldViewPr>
      <p:cViewPr varScale="1">
        <p:scale>
          <a:sx n="70" d="100"/>
          <a:sy n="70" d="100"/>
        </p:scale>
        <p:origin x="84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71434" y="8522165"/>
            <a:ext cx="19830869" cy="2758733"/>
            <a:chOff x="0" y="0"/>
            <a:chExt cx="5222945" cy="7265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22945" cy="726580"/>
            </a:xfrm>
            <a:custGeom>
              <a:avLst/>
              <a:gdLst/>
              <a:ahLst/>
              <a:cxnLst/>
              <a:rect l="l" t="t" r="r" b="b"/>
              <a:pathLst>
                <a:path w="5222945" h="726580">
                  <a:moveTo>
                    <a:pt x="0" y="0"/>
                  </a:moveTo>
                  <a:lnTo>
                    <a:pt x="5222945" y="0"/>
                  </a:lnTo>
                  <a:lnTo>
                    <a:pt x="5222945" y="726580"/>
                  </a:lnTo>
                  <a:lnTo>
                    <a:pt x="0" y="726580"/>
                  </a:lnTo>
                  <a:close/>
                </a:path>
              </a:pathLst>
            </a:custGeom>
            <a:solidFill>
              <a:srgbClr val="EFF0F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5222945" cy="75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6823" y="7807201"/>
            <a:ext cx="7350578" cy="1429928"/>
            <a:chOff x="0" y="0"/>
            <a:chExt cx="1935955" cy="37660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35955" cy="376607"/>
            </a:xfrm>
            <a:custGeom>
              <a:avLst/>
              <a:gdLst/>
              <a:ahLst/>
              <a:cxnLst/>
              <a:rect l="l" t="t" r="r" b="b"/>
              <a:pathLst>
                <a:path w="1935955" h="376607">
                  <a:moveTo>
                    <a:pt x="31597" y="0"/>
                  </a:moveTo>
                  <a:lnTo>
                    <a:pt x="1904358" y="0"/>
                  </a:lnTo>
                  <a:cubicBezTo>
                    <a:pt x="1921808" y="0"/>
                    <a:pt x="1935955" y="14147"/>
                    <a:pt x="1935955" y="31597"/>
                  </a:cubicBezTo>
                  <a:lnTo>
                    <a:pt x="1935955" y="345009"/>
                  </a:lnTo>
                  <a:cubicBezTo>
                    <a:pt x="1935955" y="353389"/>
                    <a:pt x="1932626" y="361426"/>
                    <a:pt x="1926700" y="367352"/>
                  </a:cubicBezTo>
                  <a:cubicBezTo>
                    <a:pt x="1920774" y="373278"/>
                    <a:pt x="1912738" y="376607"/>
                    <a:pt x="1904358" y="376607"/>
                  </a:cubicBezTo>
                  <a:lnTo>
                    <a:pt x="31597" y="376607"/>
                  </a:lnTo>
                  <a:cubicBezTo>
                    <a:pt x="14147" y="376607"/>
                    <a:pt x="0" y="362460"/>
                    <a:pt x="0" y="345009"/>
                  </a:cubicBezTo>
                  <a:lnTo>
                    <a:pt x="0" y="31597"/>
                  </a:lnTo>
                  <a:cubicBezTo>
                    <a:pt x="0" y="14147"/>
                    <a:pt x="14147" y="0"/>
                    <a:pt x="31597" y="0"/>
                  </a:cubicBezTo>
                  <a:close/>
                </a:path>
              </a:pathLst>
            </a:custGeom>
            <a:solidFill>
              <a:srgbClr val="C8C4B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935955" cy="4051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305627" y="8004362"/>
            <a:ext cx="1035608" cy="103560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10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789303" y="2072124"/>
            <a:ext cx="5606272" cy="7165005"/>
            <a:chOff x="0" y="0"/>
            <a:chExt cx="5787274" cy="73963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787274" cy="7396333"/>
            </a:xfrm>
            <a:custGeom>
              <a:avLst/>
              <a:gdLst/>
              <a:ahLst/>
              <a:cxnLst/>
              <a:rect l="l" t="t" r="r" b="b"/>
              <a:pathLst>
                <a:path w="5787274" h="7396333">
                  <a:moveTo>
                    <a:pt x="5787274" y="726320"/>
                  </a:moveTo>
                  <a:lnTo>
                    <a:pt x="5787274" y="3076874"/>
                  </a:lnTo>
                  <a:cubicBezTo>
                    <a:pt x="5787274" y="3286930"/>
                    <a:pt x="5676461" y="3486631"/>
                    <a:pt x="5485221" y="3625683"/>
                  </a:cubicBezTo>
                  <a:cubicBezTo>
                    <a:pt x="5293980" y="3763254"/>
                    <a:pt x="5183167" y="3962955"/>
                    <a:pt x="5183167" y="4174491"/>
                  </a:cubicBezTo>
                  <a:lnTo>
                    <a:pt x="5183167" y="6670013"/>
                  </a:lnTo>
                  <a:cubicBezTo>
                    <a:pt x="5183167" y="7070894"/>
                    <a:pt x="4789962" y="7396333"/>
                    <a:pt x="4305603" y="7396333"/>
                  </a:cubicBezTo>
                  <a:lnTo>
                    <a:pt x="877564" y="7396333"/>
                  </a:lnTo>
                  <a:cubicBezTo>
                    <a:pt x="393206" y="7396333"/>
                    <a:pt x="0" y="7070894"/>
                    <a:pt x="0" y="6670013"/>
                  </a:cubicBezTo>
                  <a:lnTo>
                    <a:pt x="0" y="726320"/>
                  </a:lnTo>
                  <a:cubicBezTo>
                    <a:pt x="0" y="325439"/>
                    <a:pt x="393206" y="0"/>
                    <a:pt x="877564" y="0"/>
                  </a:cubicBezTo>
                  <a:lnTo>
                    <a:pt x="4911497" y="0"/>
                  </a:lnTo>
                  <a:cubicBezTo>
                    <a:pt x="5395856" y="0"/>
                    <a:pt x="5787274" y="325439"/>
                    <a:pt x="5787274" y="726320"/>
                  </a:cubicBezTo>
                  <a:close/>
                </a:path>
              </a:pathLst>
            </a:custGeom>
            <a:blipFill>
              <a:blip r:embed="rId2"/>
              <a:stretch>
                <a:fillRect l="-79061" r="-1240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090660" y="3743232"/>
            <a:ext cx="1728385" cy="172838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10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flipV="1">
            <a:off x="10642369" y="4292977"/>
            <a:ext cx="628895" cy="628895"/>
          </a:xfrm>
          <a:custGeom>
            <a:avLst/>
            <a:gdLst/>
            <a:ahLst/>
            <a:cxnLst/>
            <a:rect l="l" t="t" r="r" b="b"/>
            <a:pathLst>
              <a:path w="628895" h="628895">
                <a:moveTo>
                  <a:pt x="0" y="628895"/>
                </a:moveTo>
                <a:lnTo>
                  <a:pt x="628895" y="628895"/>
                </a:lnTo>
                <a:lnTo>
                  <a:pt x="628895" y="0"/>
                </a:lnTo>
                <a:lnTo>
                  <a:pt x="0" y="0"/>
                </a:lnTo>
                <a:lnTo>
                  <a:pt x="0" y="6288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8469039" y="8167774"/>
            <a:ext cx="708783" cy="708783"/>
          </a:xfrm>
          <a:custGeom>
            <a:avLst/>
            <a:gdLst/>
            <a:ahLst/>
            <a:cxnLst/>
            <a:rect l="l" t="t" r="r" b="b"/>
            <a:pathLst>
              <a:path w="708783" h="708783">
                <a:moveTo>
                  <a:pt x="0" y="0"/>
                </a:moveTo>
                <a:lnTo>
                  <a:pt x="708784" y="0"/>
                </a:lnTo>
                <a:lnTo>
                  <a:pt x="708784" y="708783"/>
                </a:lnTo>
                <a:lnTo>
                  <a:pt x="0" y="7087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-1593730" y="2414984"/>
            <a:ext cx="2622430" cy="3056633"/>
            <a:chOff x="0" y="0"/>
            <a:chExt cx="690681" cy="80503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90681" cy="805039"/>
            </a:xfrm>
            <a:custGeom>
              <a:avLst/>
              <a:gdLst/>
              <a:ahLst/>
              <a:cxnLst/>
              <a:rect l="l" t="t" r="r" b="b"/>
              <a:pathLst>
                <a:path w="690681" h="805039">
                  <a:moveTo>
                    <a:pt x="177132" y="0"/>
                  </a:moveTo>
                  <a:lnTo>
                    <a:pt x="513549" y="0"/>
                  </a:lnTo>
                  <a:cubicBezTo>
                    <a:pt x="611377" y="0"/>
                    <a:pt x="690681" y="79305"/>
                    <a:pt x="690681" y="177132"/>
                  </a:cubicBezTo>
                  <a:lnTo>
                    <a:pt x="690681" y="627908"/>
                  </a:lnTo>
                  <a:cubicBezTo>
                    <a:pt x="690681" y="725735"/>
                    <a:pt x="611377" y="805039"/>
                    <a:pt x="513549" y="805039"/>
                  </a:cubicBezTo>
                  <a:lnTo>
                    <a:pt x="177132" y="805039"/>
                  </a:lnTo>
                  <a:cubicBezTo>
                    <a:pt x="79305" y="805039"/>
                    <a:pt x="0" y="725735"/>
                    <a:pt x="0" y="627908"/>
                  </a:cubicBezTo>
                  <a:lnTo>
                    <a:pt x="0" y="177132"/>
                  </a:lnTo>
                  <a:cubicBezTo>
                    <a:pt x="0" y="79305"/>
                    <a:pt x="79305" y="0"/>
                    <a:pt x="177132" y="0"/>
                  </a:cubicBezTo>
                  <a:close/>
                </a:path>
              </a:pathLst>
            </a:custGeom>
            <a:solidFill>
              <a:srgbClr val="472C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690681" cy="833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7259300" y="5654627"/>
            <a:ext cx="2622430" cy="3603673"/>
            <a:chOff x="0" y="0"/>
            <a:chExt cx="690681" cy="94911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90681" cy="949116"/>
            </a:xfrm>
            <a:custGeom>
              <a:avLst/>
              <a:gdLst/>
              <a:ahLst/>
              <a:cxnLst/>
              <a:rect l="l" t="t" r="r" b="b"/>
              <a:pathLst>
                <a:path w="690681" h="949116">
                  <a:moveTo>
                    <a:pt x="177132" y="0"/>
                  </a:moveTo>
                  <a:lnTo>
                    <a:pt x="513549" y="0"/>
                  </a:lnTo>
                  <a:cubicBezTo>
                    <a:pt x="611377" y="0"/>
                    <a:pt x="690681" y="79305"/>
                    <a:pt x="690681" y="177132"/>
                  </a:cubicBezTo>
                  <a:lnTo>
                    <a:pt x="690681" y="771984"/>
                  </a:lnTo>
                  <a:cubicBezTo>
                    <a:pt x="690681" y="869811"/>
                    <a:pt x="611377" y="949116"/>
                    <a:pt x="513549" y="949116"/>
                  </a:cubicBezTo>
                  <a:lnTo>
                    <a:pt x="177132" y="949116"/>
                  </a:lnTo>
                  <a:cubicBezTo>
                    <a:pt x="79305" y="949116"/>
                    <a:pt x="0" y="869811"/>
                    <a:pt x="0" y="771984"/>
                  </a:cubicBezTo>
                  <a:lnTo>
                    <a:pt x="0" y="177132"/>
                  </a:lnTo>
                  <a:cubicBezTo>
                    <a:pt x="0" y="79305"/>
                    <a:pt x="79305" y="0"/>
                    <a:pt x="177132" y="0"/>
                  </a:cubicBezTo>
                  <a:close/>
                </a:path>
              </a:pathLst>
            </a:custGeom>
            <a:solidFill>
              <a:srgbClr val="472C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690681" cy="977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789303" y="659024"/>
            <a:ext cx="5606272" cy="777451"/>
            <a:chOff x="0" y="0"/>
            <a:chExt cx="1476549" cy="20476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476549" cy="204761"/>
            </a:xfrm>
            <a:custGeom>
              <a:avLst/>
              <a:gdLst/>
              <a:ahLst/>
              <a:cxnLst/>
              <a:rect l="l" t="t" r="r" b="b"/>
              <a:pathLst>
                <a:path w="1476549" h="204761">
                  <a:moveTo>
                    <a:pt x="41428" y="0"/>
                  </a:moveTo>
                  <a:lnTo>
                    <a:pt x="1435121" y="0"/>
                  </a:lnTo>
                  <a:cubicBezTo>
                    <a:pt x="1458001" y="0"/>
                    <a:pt x="1476549" y="18548"/>
                    <a:pt x="1476549" y="41428"/>
                  </a:cubicBezTo>
                  <a:lnTo>
                    <a:pt x="1476549" y="163333"/>
                  </a:lnTo>
                  <a:cubicBezTo>
                    <a:pt x="1476549" y="174320"/>
                    <a:pt x="1472184" y="184858"/>
                    <a:pt x="1464415" y="192627"/>
                  </a:cubicBezTo>
                  <a:cubicBezTo>
                    <a:pt x="1456646" y="200396"/>
                    <a:pt x="1446108" y="204761"/>
                    <a:pt x="1435121" y="204761"/>
                  </a:cubicBezTo>
                  <a:lnTo>
                    <a:pt x="41428" y="204761"/>
                  </a:lnTo>
                  <a:cubicBezTo>
                    <a:pt x="30441" y="204761"/>
                    <a:pt x="19903" y="200396"/>
                    <a:pt x="12134" y="192627"/>
                  </a:cubicBezTo>
                  <a:cubicBezTo>
                    <a:pt x="4365" y="184858"/>
                    <a:pt x="0" y="174320"/>
                    <a:pt x="0" y="163333"/>
                  </a:cubicBezTo>
                  <a:lnTo>
                    <a:pt x="0" y="41428"/>
                  </a:lnTo>
                  <a:cubicBezTo>
                    <a:pt x="0" y="30441"/>
                    <a:pt x="4365" y="19903"/>
                    <a:pt x="12134" y="12134"/>
                  </a:cubicBezTo>
                  <a:cubicBezTo>
                    <a:pt x="19903" y="4365"/>
                    <a:pt x="30441" y="0"/>
                    <a:pt x="41428" y="0"/>
                  </a:cubicBezTo>
                  <a:close/>
                </a:path>
              </a:pathLst>
            </a:custGeom>
            <a:solidFill>
              <a:srgbClr val="EFF0F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66675"/>
              <a:ext cx="1476549" cy="2714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E1011"/>
                  </a:solidFill>
                  <a:latin typeface="TT Norms"/>
                  <a:ea typeface="TT Norms"/>
                  <a:cs typeface="TT Norms"/>
                  <a:sym typeface="TT Norms"/>
                </a:rPr>
                <a:t>DATA 400</a:t>
              </a:r>
            </a:p>
          </p:txBody>
        </p:sp>
      </p:grpSp>
      <p:sp>
        <p:nvSpPr>
          <p:cNvPr id="27" name="AutoShape 27"/>
          <p:cNvSpPr/>
          <p:nvPr/>
        </p:nvSpPr>
        <p:spPr>
          <a:xfrm>
            <a:off x="1747969" y="1047750"/>
            <a:ext cx="7593266" cy="0"/>
          </a:xfrm>
          <a:prstGeom prst="line">
            <a:avLst/>
          </a:prstGeom>
          <a:ln w="38100" cap="flat">
            <a:solidFill>
              <a:srgbClr val="472C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2172510" y="1514413"/>
            <a:ext cx="7611253" cy="578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50"/>
              </a:lnSpc>
            </a:pPr>
            <a:r>
              <a:rPr lang="en-US" sz="5000">
                <a:solidFill>
                  <a:srgbClr val="0E1011"/>
                </a:solidFill>
                <a:latin typeface="Hagrid"/>
                <a:ea typeface="Hagrid"/>
                <a:cs typeface="Hagrid"/>
                <a:sym typeface="Hagrid"/>
              </a:rPr>
              <a:t>The Impact of Minimum Wage on Wage Disparity Between Disabled and Non-Disabled Workers in the U.S. Service Industry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172510" y="8182123"/>
            <a:ext cx="6006108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spc="-241">
                <a:solidFill>
                  <a:srgbClr val="0E1011"/>
                </a:solidFill>
                <a:latin typeface="TT Norms"/>
                <a:ea typeface="TT Norms"/>
                <a:cs typeface="TT Norms"/>
                <a:sym typeface="TT Norms"/>
              </a:rPr>
              <a:t>Presented by Margaret Nguyen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71434" y="7257509"/>
            <a:ext cx="19830869" cy="4023390"/>
            <a:chOff x="0" y="0"/>
            <a:chExt cx="5222945" cy="1059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22945" cy="1059658"/>
            </a:xfrm>
            <a:custGeom>
              <a:avLst/>
              <a:gdLst/>
              <a:ahLst/>
              <a:cxnLst/>
              <a:rect l="l" t="t" r="r" b="b"/>
              <a:pathLst>
                <a:path w="5222945" h="1059658">
                  <a:moveTo>
                    <a:pt x="0" y="0"/>
                  </a:moveTo>
                  <a:lnTo>
                    <a:pt x="5222945" y="0"/>
                  </a:lnTo>
                  <a:lnTo>
                    <a:pt x="5222945" y="1059658"/>
                  </a:lnTo>
                  <a:lnTo>
                    <a:pt x="0" y="1059658"/>
                  </a:lnTo>
                  <a:close/>
                </a:path>
              </a:pathLst>
            </a:custGeom>
            <a:solidFill>
              <a:srgbClr val="EFF0F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5222945" cy="1088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848725" y="9277350"/>
            <a:ext cx="8410575" cy="0"/>
          </a:xfrm>
          <a:prstGeom prst="line">
            <a:avLst/>
          </a:prstGeom>
          <a:ln w="38100" cap="flat">
            <a:solidFill>
              <a:srgbClr val="472C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2483197" y="1035065"/>
            <a:ext cx="2859099" cy="2047358"/>
            <a:chOff x="0" y="0"/>
            <a:chExt cx="753014" cy="53922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53014" cy="539222"/>
            </a:xfrm>
            <a:custGeom>
              <a:avLst/>
              <a:gdLst/>
              <a:ahLst/>
              <a:cxnLst/>
              <a:rect l="l" t="t" r="r" b="b"/>
              <a:pathLst>
                <a:path w="753014" h="539222">
                  <a:moveTo>
                    <a:pt x="108313" y="0"/>
                  </a:moveTo>
                  <a:lnTo>
                    <a:pt x="644701" y="0"/>
                  </a:lnTo>
                  <a:cubicBezTo>
                    <a:pt x="704520" y="0"/>
                    <a:pt x="753014" y="48493"/>
                    <a:pt x="753014" y="108313"/>
                  </a:cubicBezTo>
                  <a:lnTo>
                    <a:pt x="753014" y="430909"/>
                  </a:lnTo>
                  <a:cubicBezTo>
                    <a:pt x="753014" y="490728"/>
                    <a:pt x="704520" y="539222"/>
                    <a:pt x="644701" y="539222"/>
                  </a:cubicBezTo>
                  <a:lnTo>
                    <a:pt x="108313" y="539222"/>
                  </a:lnTo>
                  <a:cubicBezTo>
                    <a:pt x="48493" y="539222"/>
                    <a:pt x="0" y="490728"/>
                    <a:pt x="0" y="430909"/>
                  </a:cubicBezTo>
                  <a:lnTo>
                    <a:pt x="0" y="108313"/>
                  </a:lnTo>
                  <a:cubicBezTo>
                    <a:pt x="0" y="48493"/>
                    <a:pt x="48493" y="0"/>
                    <a:pt x="108313" y="0"/>
                  </a:cubicBezTo>
                  <a:close/>
                </a:path>
              </a:pathLst>
            </a:custGeom>
            <a:solidFill>
              <a:srgbClr val="472C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753014" cy="567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400201" y="1035065"/>
            <a:ext cx="2859099" cy="2047358"/>
            <a:chOff x="0" y="0"/>
            <a:chExt cx="753014" cy="53922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53014" cy="539222"/>
            </a:xfrm>
            <a:custGeom>
              <a:avLst/>
              <a:gdLst/>
              <a:ahLst/>
              <a:cxnLst/>
              <a:rect l="l" t="t" r="r" b="b"/>
              <a:pathLst>
                <a:path w="753014" h="539222">
                  <a:moveTo>
                    <a:pt x="108313" y="0"/>
                  </a:moveTo>
                  <a:lnTo>
                    <a:pt x="644701" y="0"/>
                  </a:lnTo>
                  <a:cubicBezTo>
                    <a:pt x="704520" y="0"/>
                    <a:pt x="753014" y="48493"/>
                    <a:pt x="753014" y="108313"/>
                  </a:cubicBezTo>
                  <a:lnTo>
                    <a:pt x="753014" y="430909"/>
                  </a:lnTo>
                  <a:cubicBezTo>
                    <a:pt x="753014" y="490728"/>
                    <a:pt x="704520" y="539222"/>
                    <a:pt x="644701" y="539222"/>
                  </a:cubicBezTo>
                  <a:lnTo>
                    <a:pt x="108313" y="539222"/>
                  </a:lnTo>
                  <a:cubicBezTo>
                    <a:pt x="48493" y="539222"/>
                    <a:pt x="0" y="490728"/>
                    <a:pt x="0" y="430909"/>
                  </a:cubicBezTo>
                  <a:lnTo>
                    <a:pt x="0" y="108313"/>
                  </a:lnTo>
                  <a:cubicBezTo>
                    <a:pt x="0" y="48493"/>
                    <a:pt x="48493" y="0"/>
                    <a:pt x="108313" y="0"/>
                  </a:cubicBezTo>
                  <a:close/>
                </a:path>
              </a:pathLst>
            </a:custGeom>
            <a:solidFill>
              <a:srgbClr val="C8C4B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753014" cy="567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848725" y="1899258"/>
            <a:ext cx="8410575" cy="6778795"/>
            <a:chOff x="0" y="0"/>
            <a:chExt cx="2215131" cy="178536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15131" cy="1785362"/>
            </a:xfrm>
            <a:custGeom>
              <a:avLst/>
              <a:gdLst/>
              <a:ahLst/>
              <a:cxnLst/>
              <a:rect l="l" t="t" r="r" b="b"/>
              <a:pathLst>
                <a:path w="2215131" h="1785362">
                  <a:moveTo>
                    <a:pt x="55230" y="0"/>
                  </a:moveTo>
                  <a:lnTo>
                    <a:pt x="2159901" y="0"/>
                  </a:lnTo>
                  <a:cubicBezTo>
                    <a:pt x="2174549" y="0"/>
                    <a:pt x="2188597" y="5819"/>
                    <a:pt x="2198954" y="16176"/>
                  </a:cubicBezTo>
                  <a:cubicBezTo>
                    <a:pt x="2209312" y="26534"/>
                    <a:pt x="2215131" y="40582"/>
                    <a:pt x="2215131" y="55230"/>
                  </a:cubicBezTo>
                  <a:lnTo>
                    <a:pt x="2215131" y="1730132"/>
                  </a:lnTo>
                  <a:cubicBezTo>
                    <a:pt x="2215131" y="1744780"/>
                    <a:pt x="2209312" y="1758828"/>
                    <a:pt x="2198954" y="1769185"/>
                  </a:cubicBezTo>
                  <a:cubicBezTo>
                    <a:pt x="2188597" y="1779543"/>
                    <a:pt x="2174549" y="1785362"/>
                    <a:pt x="2159901" y="1785362"/>
                  </a:cubicBezTo>
                  <a:lnTo>
                    <a:pt x="55230" y="1785362"/>
                  </a:lnTo>
                  <a:cubicBezTo>
                    <a:pt x="40582" y="1785362"/>
                    <a:pt x="26534" y="1779543"/>
                    <a:pt x="16176" y="1769185"/>
                  </a:cubicBezTo>
                  <a:cubicBezTo>
                    <a:pt x="5819" y="1758828"/>
                    <a:pt x="0" y="1744780"/>
                    <a:pt x="0" y="1730132"/>
                  </a:cubicBezTo>
                  <a:lnTo>
                    <a:pt x="0" y="55230"/>
                  </a:lnTo>
                  <a:cubicBezTo>
                    <a:pt x="0" y="40582"/>
                    <a:pt x="5819" y="26534"/>
                    <a:pt x="16176" y="16176"/>
                  </a:cubicBezTo>
                  <a:cubicBezTo>
                    <a:pt x="26534" y="5819"/>
                    <a:pt x="40582" y="0"/>
                    <a:pt x="55230" y="0"/>
                  </a:cubicBezTo>
                  <a:close/>
                </a:path>
              </a:pathLst>
            </a:custGeom>
            <a:solidFill>
              <a:srgbClr val="C8C4B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2215131" cy="1813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54765" y="6704191"/>
            <a:ext cx="1728385" cy="1728385"/>
            <a:chOff x="0" y="0"/>
            <a:chExt cx="2304513" cy="2304513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2304513" cy="2304513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E101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Freeform 19"/>
            <p:cNvSpPr/>
            <p:nvPr/>
          </p:nvSpPr>
          <p:spPr>
            <a:xfrm>
              <a:off x="735613" y="732994"/>
              <a:ext cx="838526" cy="838526"/>
            </a:xfrm>
            <a:custGeom>
              <a:avLst/>
              <a:gdLst/>
              <a:ahLst/>
              <a:cxnLst/>
              <a:rect l="l" t="t" r="r" b="b"/>
              <a:pathLst>
                <a:path w="838526" h="838526">
                  <a:moveTo>
                    <a:pt x="0" y="0"/>
                  </a:moveTo>
                  <a:lnTo>
                    <a:pt x="838526" y="0"/>
                  </a:lnTo>
                  <a:lnTo>
                    <a:pt x="838526" y="838526"/>
                  </a:lnTo>
                  <a:lnTo>
                    <a:pt x="0" y="8385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462375" y="482851"/>
            <a:ext cx="13708378" cy="5871755"/>
          </a:xfrm>
          <a:custGeom>
            <a:avLst/>
            <a:gdLst/>
            <a:ahLst/>
            <a:cxnLst/>
            <a:rect l="l" t="t" r="r" b="b"/>
            <a:pathLst>
              <a:path w="13708378" h="5871755">
                <a:moveTo>
                  <a:pt x="0" y="0"/>
                </a:moveTo>
                <a:lnTo>
                  <a:pt x="13708377" y="0"/>
                </a:lnTo>
                <a:lnTo>
                  <a:pt x="13708377" y="5871755"/>
                </a:lnTo>
                <a:lnTo>
                  <a:pt x="0" y="5871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12886119" y="6409466"/>
            <a:ext cx="4038157" cy="2023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80"/>
              </a:lnSpc>
            </a:pPr>
            <a:r>
              <a:rPr lang="en-US" sz="4800">
                <a:solidFill>
                  <a:srgbClr val="0E1011"/>
                </a:solidFill>
                <a:latin typeface="Hagrid"/>
                <a:ea typeface="Hagrid"/>
                <a:cs typeface="Hagrid"/>
                <a:sym typeface="Hagrid"/>
              </a:rPr>
              <a:t>Exploratory Data Analysis</a:t>
            </a: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6217" y="4690463"/>
            <a:ext cx="4364786" cy="5087476"/>
            <a:chOff x="0" y="0"/>
            <a:chExt cx="1149573" cy="13399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49573" cy="1339911"/>
            </a:xfrm>
            <a:custGeom>
              <a:avLst/>
              <a:gdLst/>
              <a:ahLst/>
              <a:cxnLst/>
              <a:rect l="l" t="t" r="r" b="b"/>
              <a:pathLst>
                <a:path w="1149573" h="1339911">
                  <a:moveTo>
                    <a:pt x="106423" y="0"/>
                  </a:moveTo>
                  <a:lnTo>
                    <a:pt x="1043150" y="0"/>
                  </a:lnTo>
                  <a:cubicBezTo>
                    <a:pt x="1071375" y="0"/>
                    <a:pt x="1098444" y="11212"/>
                    <a:pt x="1118402" y="31171"/>
                  </a:cubicBezTo>
                  <a:cubicBezTo>
                    <a:pt x="1138361" y="51129"/>
                    <a:pt x="1149573" y="78198"/>
                    <a:pt x="1149573" y="106423"/>
                  </a:cubicBezTo>
                  <a:lnTo>
                    <a:pt x="1149573" y="1233488"/>
                  </a:lnTo>
                  <a:cubicBezTo>
                    <a:pt x="1149573" y="1292264"/>
                    <a:pt x="1101926" y="1339911"/>
                    <a:pt x="1043150" y="1339911"/>
                  </a:cubicBezTo>
                  <a:lnTo>
                    <a:pt x="106423" y="1339911"/>
                  </a:lnTo>
                  <a:cubicBezTo>
                    <a:pt x="47647" y="1339911"/>
                    <a:pt x="0" y="1292264"/>
                    <a:pt x="0" y="1233488"/>
                  </a:cubicBezTo>
                  <a:lnTo>
                    <a:pt x="0" y="106423"/>
                  </a:lnTo>
                  <a:cubicBezTo>
                    <a:pt x="0" y="47647"/>
                    <a:pt x="47647" y="0"/>
                    <a:pt x="106423" y="0"/>
                  </a:cubicBezTo>
                  <a:close/>
                </a:path>
              </a:pathLst>
            </a:custGeom>
            <a:solidFill>
              <a:srgbClr val="472C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149573" cy="13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883012" y="1028700"/>
            <a:ext cx="2859099" cy="2047358"/>
            <a:chOff x="0" y="0"/>
            <a:chExt cx="753014" cy="539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53014" cy="539222"/>
            </a:xfrm>
            <a:custGeom>
              <a:avLst/>
              <a:gdLst/>
              <a:ahLst/>
              <a:cxnLst/>
              <a:rect l="l" t="t" r="r" b="b"/>
              <a:pathLst>
                <a:path w="753014" h="539222">
                  <a:moveTo>
                    <a:pt x="108313" y="0"/>
                  </a:moveTo>
                  <a:lnTo>
                    <a:pt x="644701" y="0"/>
                  </a:lnTo>
                  <a:cubicBezTo>
                    <a:pt x="704520" y="0"/>
                    <a:pt x="753014" y="48493"/>
                    <a:pt x="753014" y="108313"/>
                  </a:cubicBezTo>
                  <a:lnTo>
                    <a:pt x="753014" y="430909"/>
                  </a:lnTo>
                  <a:cubicBezTo>
                    <a:pt x="753014" y="490728"/>
                    <a:pt x="704520" y="539222"/>
                    <a:pt x="644701" y="539222"/>
                  </a:cubicBezTo>
                  <a:lnTo>
                    <a:pt x="108313" y="539222"/>
                  </a:lnTo>
                  <a:cubicBezTo>
                    <a:pt x="48493" y="539222"/>
                    <a:pt x="0" y="490728"/>
                    <a:pt x="0" y="430909"/>
                  </a:cubicBezTo>
                  <a:lnTo>
                    <a:pt x="0" y="108313"/>
                  </a:lnTo>
                  <a:cubicBezTo>
                    <a:pt x="0" y="48493"/>
                    <a:pt x="48493" y="0"/>
                    <a:pt x="108313" y="0"/>
                  </a:cubicBezTo>
                  <a:close/>
                </a:path>
              </a:pathLst>
            </a:custGeom>
            <a:solidFill>
              <a:srgbClr val="472C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753014" cy="567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312561" y="1028700"/>
            <a:ext cx="2859099" cy="2047358"/>
            <a:chOff x="0" y="0"/>
            <a:chExt cx="753014" cy="53922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53014" cy="539222"/>
            </a:xfrm>
            <a:custGeom>
              <a:avLst/>
              <a:gdLst/>
              <a:ahLst/>
              <a:cxnLst/>
              <a:rect l="l" t="t" r="r" b="b"/>
              <a:pathLst>
                <a:path w="753014" h="539222">
                  <a:moveTo>
                    <a:pt x="108313" y="0"/>
                  </a:moveTo>
                  <a:lnTo>
                    <a:pt x="644701" y="0"/>
                  </a:lnTo>
                  <a:cubicBezTo>
                    <a:pt x="704520" y="0"/>
                    <a:pt x="753014" y="48493"/>
                    <a:pt x="753014" y="108313"/>
                  </a:cubicBezTo>
                  <a:lnTo>
                    <a:pt x="753014" y="430909"/>
                  </a:lnTo>
                  <a:cubicBezTo>
                    <a:pt x="753014" y="490728"/>
                    <a:pt x="704520" y="539222"/>
                    <a:pt x="644701" y="539222"/>
                  </a:cubicBezTo>
                  <a:lnTo>
                    <a:pt x="108313" y="539222"/>
                  </a:lnTo>
                  <a:cubicBezTo>
                    <a:pt x="48493" y="539222"/>
                    <a:pt x="0" y="490728"/>
                    <a:pt x="0" y="430909"/>
                  </a:cubicBezTo>
                  <a:lnTo>
                    <a:pt x="0" y="108313"/>
                  </a:lnTo>
                  <a:cubicBezTo>
                    <a:pt x="0" y="48493"/>
                    <a:pt x="48493" y="0"/>
                    <a:pt x="108313" y="0"/>
                  </a:cubicBezTo>
                  <a:close/>
                </a:path>
              </a:pathLst>
            </a:custGeom>
            <a:solidFill>
              <a:srgbClr val="C8C4B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753014" cy="567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7609299" y="9239250"/>
            <a:ext cx="9650001" cy="0"/>
          </a:xfrm>
          <a:prstGeom prst="line">
            <a:avLst/>
          </a:prstGeom>
          <a:ln w="38100" cap="flat">
            <a:solidFill>
              <a:srgbClr val="472C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16312273" y="6370009"/>
            <a:ext cx="1728385" cy="1728385"/>
            <a:chOff x="0" y="0"/>
            <a:chExt cx="2304513" cy="2304513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2304513" cy="2304513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E101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735613" y="732994"/>
              <a:ext cx="838526" cy="838526"/>
            </a:xfrm>
            <a:custGeom>
              <a:avLst/>
              <a:gdLst/>
              <a:ahLst/>
              <a:cxnLst/>
              <a:rect l="l" t="t" r="r" b="b"/>
              <a:pathLst>
                <a:path w="838526" h="838526">
                  <a:moveTo>
                    <a:pt x="0" y="0"/>
                  </a:moveTo>
                  <a:lnTo>
                    <a:pt x="838526" y="0"/>
                  </a:lnTo>
                  <a:lnTo>
                    <a:pt x="838526" y="838526"/>
                  </a:lnTo>
                  <a:lnTo>
                    <a:pt x="0" y="8385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Freeform 17"/>
          <p:cNvSpPr/>
          <p:nvPr/>
        </p:nvSpPr>
        <p:spPr>
          <a:xfrm>
            <a:off x="3624090" y="1463560"/>
            <a:ext cx="11039819" cy="7359879"/>
          </a:xfrm>
          <a:custGeom>
            <a:avLst/>
            <a:gdLst/>
            <a:ahLst/>
            <a:cxnLst/>
            <a:rect l="l" t="t" r="r" b="b"/>
            <a:pathLst>
              <a:path w="11039819" h="7359879">
                <a:moveTo>
                  <a:pt x="0" y="0"/>
                </a:moveTo>
                <a:lnTo>
                  <a:pt x="11039820" y="0"/>
                </a:lnTo>
                <a:lnTo>
                  <a:pt x="11039820" y="7359880"/>
                </a:lnTo>
                <a:lnTo>
                  <a:pt x="0" y="73598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116340" y="473775"/>
            <a:ext cx="11804869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0E1011"/>
                </a:solidFill>
                <a:latin typeface="Hagrid"/>
                <a:ea typeface="Hagrid"/>
                <a:cs typeface="Hagrid"/>
                <a:sym typeface="Hagrid"/>
              </a:rPr>
              <a:t>Exploratory Data Analysis</a:t>
            </a: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20555" y="1028700"/>
            <a:ext cx="2859099" cy="2047358"/>
            <a:chOff x="0" y="0"/>
            <a:chExt cx="753014" cy="539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3014" cy="539222"/>
            </a:xfrm>
            <a:custGeom>
              <a:avLst/>
              <a:gdLst/>
              <a:ahLst/>
              <a:cxnLst/>
              <a:rect l="l" t="t" r="r" b="b"/>
              <a:pathLst>
                <a:path w="753014" h="539222">
                  <a:moveTo>
                    <a:pt x="108313" y="0"/>
                  </a:moveTo>
                  <a:lnTo>
                    <a:pt x="644701" y="0"/>
                  </a:lnTo>
                  <a:cubicBezTo>
                    <a:pt x="704520" y="0"/>
                    <a:pt x="753014" y="48493"/>
                    <a:pt x="753014" y="108313"/>
                  </a:cubicBezTo>
                  <a:lnTo>
                    <a:pt x="753014" y="430909"/>
                  </a:lnTo>
                  <a:cubicBezTo>
                    <a:pt x="753014" y="490728"/>
                    <a:pt x="704520" y="539222"/>
                    <a:pt x="644701" y="539222"/>
                  </a:cubicBezTo>
                  <a:lnTo>
                    <a:pt x="108313" y="539222"/>
                  </a:lnTo>
                  <a:cubicBezTo>
                    <a:pt x="48493" y="539222"/>
                    <a:pt x="0" y="490728"/>
                    <a:pt x="0" y="430909"/>
                  </a:cubicBezTo>
                  <a:lnTo>
                    <a:pt x="0" y="108313"/>
                  </a:lnTo>
                  <a:cubicBezTo>
                    <a:pt x="0" y="48493"/>
                    <a:pt x="48493" y="0"/>
                    <a:pt x="108313" y="0"/>
                  </a:cubicBezTo>
                  <a:close/>
                </a:path>
              </a:pathLst>
            </a:custGeom>
            <a:solidFill>
              <a:srgbClr val="C8C4B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753014" cy="567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110502" y="1028700"/>
            <a:ext cx="2859099" cy="2047358"/>
            <a:chOff x="0" y="0"/>
            <a:chExt cx="753014" cy="539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53014" cy="539222"/>
            </a:xfrm>
            <a:custGeom>
              <a:avLst/>
              <a:gdLst/>
              <a:ahLst/>
              <a:cxnLst/>
              <a:rect l="l" t="t" r="r" b="b"/>
              <a:pathLst>
                <a:path w="753014" h="539222">
                  <a:moveTo>
                    <a:pt x="108313" y="0"/>
                  </a:moveTo>
                  <a:lnTo>
                    <a:pt x="644701" y="0"/>
                  </a:lnTo>
                  <a:cubicBezTo>
                    <a:pt x="704520" y="0"/>
                    <a:pt x="753014" y="48493"/>
                    <a:pt x="753014" y="108313"/>
                  </a:cubicBezTo>
                  <a:lnTo>
                    <a:pt x="753014" y="430909"/>
                  </a:lnTo>
                  <a:cubicBezTo>
                    <a:pt x="753014" y="490728"/>
                    <a:pt x="704520" y="539222"/>
                    <a:pt x="644701" y="539222"/>
                  </a:cubicBezTo>
                  <a:lnTo>
                    <a:pt x="108313" y="539222"/>
                  </a:lnTo>
                  <a:cubicBezTo>
                    <a:pt x="48493" y="539222"/>
                    <a:pt x="0" y="490728"/>
                    <a:pt x="0" y="430909"/>
                  </a:cubicBezTo>
                  <a:lnTo>
                    <a:pt x="0" y="108313"/>
                  </a:lnTo>
                  <a:cubicBezTo>
                    <a:pt x="0" y="48493"/>
                    <a:pt x="48493" y="0"/>
                    <a:pt x="108313" y="0"/>
                  </a:cubicBezTo>
                  <a:close/>
                </a:path>
              </a:pathLst>
            </a:custGeom>
            <a:solidFill>
              <a:srgbClr val="472C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753014" cy="567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28700" y="9277350"/>
            <a:ext cx="5844372" cy="0"/>
          </a:xfrm>
          <a:prstGeom prst="line">
            <a:avLst/>
          </a:prstGeom>
          <a:ln w="38100" cap="flat">
            <a:solidFill>
              <a:srgbClr val="472C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987166" y="4896416"/>
            <a:ext cx="7710871" cy="3880273"/>
            <a:chOff x="0" y="0"/>
            <a:chExt cx="2030847" cy="102196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30847" cy="1021965"/>
            </a:xfrm>
            <a:custGeom>
              <a:avLst/>
              <a:gdLst/>
              <a:ahLst/>
              <a:cxnLst/>
              <a:rect l="l" t="t" r="r" b="b"/>
              <a:pathLst>
                <a:path w="2030847" h="1021965">
                  <a:moveTo>
                    <a:pt x="60242" y="0"/>
                  </a:moveTo>
                  <a:lnTo>
                    <a:pt x="1970605" y="0"/>
                  </a:lnTo>
                  <a:cubicBezTo>
                    <a:pt x="1986582" y="0"/>
                    <a:pt x="2001905" y="6347"/>
                    <a:pt x="2013203" y="17644"/>
                  </a:cubicBezTo>
                  <a:cubicBezTo>
                    <a:pt x="2024500" y="28942"/>
                    <a:pt x="2030847" y="44265"/>
                    <a:pt x="2030847" y="60242"/>
                  </a:cubicBezTo>
                  <a:lnTo>
                    <a:pt x="2030847" y="961723"/>
                  </a:lnTo>
                  <a:cubicBezTo>
                    <a:pt x="2030847" y="977700"/>
                    <a:pt x="2024500" y="993023"/>
                    <a:pt x="2013203" y="1004321"/>
                  </a:cubicBezTo>
                  <a:cubicBezTo>
                    <a:pt x="2001905" y="1015618"/>
                    <a:pt x="1986582" y="1021965"/>
                    <a:pt x="1970605" y="1021965"/>
                  </a:cubicBezTo>
                  <a:lnTo>
                    <a:pt x="60242" y="1021965"/>
                  </a:lnTo>
                  <a:cubicBezTo>
                    <a:pt x="26971" y="1021965"/>
                    <a:pt x="0" y="994994"/>
                    <a:pt x="0" y="961723"/>
                  </a:cubicBezTo>
                  <a:lnTo>
                    <a:pt x="0" y="60242"/>
                  </a:lnTo>
                  <a:cubicBezTo>
                    <a:pt x="0" y="44265"/>
                    <a:pt x="6347" y="28942"/>
                    <a:pt x="17644" y="17644"/>
                  </a:cubicBezTo>
                  <a:cubicBezTo>
                    <a:pt x="28942" y="6347"/>
                    <a:pt x="44265" y="0"/>
                    <a:pt x="60242" y="0"/>
                  </a:cubicBezTo>
                  <a:close/>
                </a:path>
              </a:pathLst>
            </a:custGeom>
            <a:solidFill>
              <a:srgbClr val="C8C4B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030847" cy="1050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3624090" y="1767954"/>
            <a:ext cx="11039819" cy="7359879"/>
          </a:xfrm>
          <a:custGeom>
            <a:avLst/>
            <a:gdLst/>
            <a:ahLst/>
            <a:cxnLst/>
            <a:rect l="l" t="t" r="r" b="b"/>
            <a:pathLst>
              <a:path w="11039819" h="7359879">
                <a:moveTo>
                  <a:pt x="0" y="0"/>
                </a:moveTo>
                <a:lnTo>
                  <a:pt x="11039820" y="0"/>
                </a:lnTo>
                <a:lnTo>
                  <a:pt x="11039820" y="7359879"/>
                </a:lnTo>
                <a:lnTo>
                  <a:pt x="0" y="73598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2406367" y="1690192"/>
            <a:ext cx="1664541" cy="1664541"/>
            <a:chOff x="0" y="0"/>
            <a:chExt cx="2219387" cy="2219387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219387" cy="2219387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E101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7" name="Freeform 17"/>
            <p:cNvSpPr/>
            <p:nvPr/>
          </p:nvSpPr>
          <p:spPr>
            <a:xfrm>
              <a:off x="350205" y="350205"/>
              <a:ext cx="1518978" cy="1518978"/>
            </a:xfrm>
            <a:custGeom>
              <a:avLst/>
              <a:gdLst/>
              <a:ahLst/>
              <a:cxnLst/>
              <a:rect l="l" t="t" r="r" b="b"/>
              <a:pathLst>
                <a:path w="1518978" h="1518978">
                  <a:moveTo>
                    <a:pt x="0" y="0"/>
                  </a:moveTo>
                  <a:lnTo>
                    <a:pt x="1518978" y="0"/>
                  </a:lnTo>
                  <a:lnTo>
                    <a:pt x="1518978" y="1518978"/>
                  </a:lnTo>
                  <a:lnTo>
                    <a:pt x="0" y="1518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63728" y="770712"/>
            <a:ext cx="11804869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0E1011"/>
                </a:solidFill>
                <a:latin typeface="Hagrid"/>
                <a:ea typeface="Hagrid"/>
                <a:cs typeface="Hagrid"/>
                <a:sym typeface="Hagrid"/>
              </a:rPr>
              <a:t>Exploratory Data Analysis</a:t>
            </a: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7477283"/>
            <a:chOff x="0" y="0"/>
            <a:chExt cx="4274726" cy="19693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1969326"/>
            </a:xfrm>
            <a:custGeom>
              <a:avLst/>
              <a:gdLst/>
              <a:ahLst/>
              <a:cxnLst/>
              <a:rect l="l" t="t" r="r" b="b"/>
              <a:pathLst>
                <a:path w="4274726" h="1969326">
                  <a:moveTo>
                    <a:pt x="23850" y="0"/>
                  </a:moveTo>
                  <a:lnTo>
                    <a:pt x="4250876" y="0"/>
                  </a:lnTo>
                  <a:cubicBezTo>
                    <a:pt x="4257201" y="0"/>
                    <a:pt x="4263268" y="2513"/>
                    <a:pt x="4267741" y="6985"/>
                  </a:cubicBezTo>
                  <a:cubicBezTo>
                    <a:pt x="4272213" y="11458"/>
                    <a:pt x="4274726" y="17524"/>
                    <a:pt x="4274726" y="23850"/>
                  </a:cubicBezTo>
                  <a:lnTo>
                    <a:pt x="4274726" y="1945476"/>
                  </a:lnTo>
                  <a:cubicBezTo>
                    <a:pt x="4274726" y="1951801"/>
                    <a:pt x="4272213" y="1957867"/>
                    <a:pt x="4267741" y="1962340"/>
                  </a:cubicBezTo>
                  <a:cubicBezTo>
                    <a:pt x="4263268" y="1966813"/>
                    <a:pt x="4257201" y="1969326"/>
                    <a:pt x="4250876" y="1969326"/>
                  </a:cubicBezTo>
                  <a:lnTo>
                    <a:pt x="23850" y="1969326"/>
                  </a:lnTo>
                  <a:cubicBezTo>
                    <a:pt x="17524" y="1969326"/>
                    <a:pt x="11458" y="1966813"/>
                    <a:pt x="6985" y="1962340"/>
                  </a:cubicBezTo>
                  <a:cubicBezTo>
                    <a:pt x="2513" y="1957867"/>
                    <a:pt x="0" y="1951801"/>
                    <a:pt x="0" y="1945476"/>
                  </a:cubicBezTo>
                  <a:lnTo>
                    <a:pt x="0" y="23850"/>
                  </a:lnTo>
                  <a:cubicBezTo>
                    <a:pt x="0" y="17524"/>
                    <a:pt x="2513" y="11458"/>
                    <a:pt x="6985" y="6985"/>
                  </a:cubicBezTo>
                  <a:cubicBezTo>
                    <a:pt x="11458" y="2513"/>
                    <a:pt x="17524" y="0"/>
                    <a:pt x="23850" y="0"/>
                  </a:cubicBezTo>
                  <a:close/>
                </a:path>
              </a:pathLst>
            </a:custGeom>
            <a:solidFill>
              <a:srgbClr val="C8C4B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274726" cy="1997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34479" y="1847002"/>
            <a:ext cx="6391511" cy="5840678"/>
            <a:chOff x="0" y="0"/>
            <a:chExt cx="1683361" cy="15382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83361" cy="1538286"/>
            </a:xfrm>
            <a:custGeom>
              <a:avLst/>
              <a:gdLst/>
              <a:ahLst/>
              <a:cxnLst/>
              <a:rect l="l" t="t" r="r" b="b"/>
              <a:pathLst>
                <a:path w="1683361" h="1538286">
                  <a:moveTo>
                    <a:pt x="60564" y="0"/>
                  </a:moveTo>
                  <a:lnTo>
                    <a:pt x="1622797" y="0"/>
                  </a:lnTo>
                  <a:cubicBezTo>
                    <a:pt x="1656245" y="0"/>
                    <a:pt x="1683361" y="27115"/>
                    <a:pt x="1683361" y="60564"/>
                  </a:cubicBezTo>
                  <a:lnTo>
                    <a:pt x="1683361" y="1477722"/>
                  </a:lnTo>
                  <a:cubicBezTo>
                    <a:pt x="1683361" y="1493784"/>
                    <a:pt x="1676980" y="1509189"/>
                    <a:pt x="1665622" y="1520547"/>
                  </a:cubicBezTo>
                  <a:cubicBezTo>
                    <a:pt x="1654264" y="1531905"/>
                    <a:pt x="1638859" y="1538286"/>
                    <a:pt x="1622797" y="1538286"/>
                  </a:cubicBezTo>
                  <a:lnTo>
                    <a:pt x="60564" y="1538286"/>
                  </a:lnTo>
                  <a:cubicBezTo>
                    <a:pt x="44501" y="1538286"/>
                    <a:pt x="29097" y="1531905"/>
                    <a:pt x="17739" y="1520547"/>
                  </a:cubicBezTo>
                  <a:cubicBezTo>
                    <a:pt x="6381" y="1509189"/>
                    <a:pt x="0" y="1493784"/>
                    <a:pt x="0" y="1477722"/>
                  </a:cubicBezTo>
                  <a:lnTo>
                    <a:pt x="0" y="60564"/>
                  </a:lnTo>
                  <a:cubicBezTo>
                    <a:pt x="0" y="44501"/>
                    <a:pt x="6381" y="29097"/>
                    <a:pt x="17739" y="17739"/>
                  </a:cubicBezTo>
                  <a:cubicBezTo>
                    <a:pt x="29097" y="6381"/>
                    <a:pt x="44501" y="0"/>
                    <a:pt x="60564" y="0"/>
                  </a:cubicBezTo>
                  <a:close/>
                </a:path>
              </a:pathLst>
            </a:custGeom>
            <a:solidFill>
              <a:srgbClr val="EFF0F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683361" cy="15668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9258300"/>
            <a:ext cx="6919514" cy="2377803"/>
            <a:chOff x="0" y="0"/>
            <a:chExt cx="1822423" cy="62625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22423" cy="626253"/>
            </a:xfrm>
            <a:custGeom>
              <a:avLst/>
              <a:gdLst/>
              <a:ahLst/>
              <a:cxnLst/>
              <a:rect l="l" t="t" r="r" b="b"/>
              <a:pathLst>
                <a:path w="1822423" h="626253">
                  <a:moveTo>
                    <a:pt x="67131" y="0"/>
                  </a:moveTo>
                  <a:lnTo>
                    <a:pt x="1755292" y="0"/>
                  </a:lnTo>
                  <a:cubicBezTo>
                    <a:pt x="1773097" y="0"/>
                    <a:pt x="1790172" y="7073"/>
                    <a:pt x="1802761" y="19662"/>
                  </a:cubicBezTo>
                  <a:cubicBezTo>
                    <a:pt x="1815351" y="32252"/>
                    <a:pt x="1822423" y="49327"/>
                    <a:pt x="1822423" y="67131"/>
                  </a:cubicBezTo>
                  <a:lnTo>
                    <a:pt x="1822423" y="559121"/>
                  </a:lnTo>
                  <a:cubicBezTo>
                    <a:pt x="1822423" y="576926"/>
                    <a:pt x="1815351" y="594001"/>
                    <a:pt x="1802761" y="606590"/>
                  </a:cubicBezTo>
                  <a:cubicBezTo>
                    <a:pt x="1790172" y="619180"/>
                    <a:pt x="1773097" y="626253"/>
                    <a:pt x="1755292" y="626253"/>
                  </a:cubicBezTo>
                  <a:lnTo>
                    <a:pt x="67131" y="626253"/>
                  </a:lnTo>
                  <a:cubicBezTo>
                    <a:pt x="49327" y="626253"/>
                    <a:pt x="32252" y="619180"/>
                    <a:pt x="19662" y="606590"/>
                  </a:cubicBezTo>
                  <a:cubicBezTo>
                    <a:pt x="7073" y="594001"/>
                    <a:pt x="0" y="576926"/>
                    <a:pt x="0" y="559121"/>
                  </a:cubicBezTo>
                  <a:lnTo>
                    <a:pt x="0" y="67131"/>
                  </a:lnTo>
                  <a:cubicBezTo>
                    <a:pt x="0" y="49327"/>
                    <a:pt x="7073" y="32252"/>
                    <a:pt x="19662" y="19662"/>
                  </a:cubicBezTo>
                  <a:cubicBezTo>
                    <a:pt x="32252" y="7073"/>
                    <a:pt x="49327" y="0"/>
                    <a:pt x="67131" y="0"/>
                  </a:cubicBezTo>
                  <a:close/>
                </a:path>
              </a:pathLst>
            </a:custGeom>
            <a:solidFill>
              <a:srgbClr val="472C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822423" cy="654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9144000" y="9277350"/>
            <a:ext cx="8115300" cy="0"/>
          </a:xfrm>
          <a:prstGeom prst="line">
            <a:avLst/>
          </a:prstGeom>
          <a:ln w="38100" cap="flat">
            <a:solidFill>
              <a:srgbClr val="472C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6482651" y="1636841"/>
            <a:ext cx="10435002" cy="6261001"/>
          </a:xfrm>
          <a:custGeom>
            <a:avLst/>
            <a:gdLst/>
            <a:ahLst/>
            <a:cxnLst/>
            <a:rect l="l" t="t" r="r" b="b"/>
            <a:pathLst>
              <a:path w="10435002" h="6261001">
                <a:moveTo>
                  <a:pt x="0" y="0"/>
                </a:moveTo>
                <a:lnTo>
                  <a:pt x="10435002" y="0"/>
                </a:lnTo>
                <a:lnTo>
                  <a:pt x="10435002" y="6261001"/>
                </a:lnTo>
                <a:lnTo>
                  <a:pt x="0" y="6261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5269545" y="1059515"/>
            <a:ext cx="1574974" cy="1574974"/>
            <a:chOff x="0" y="0"/>
            <a:chExt cx="2099966" cy="2099966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099966" cy="2099966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E101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7" name="Freeform 17"/>
            <p:cNvSpPr/>
            <p:nvPr/>
          </p:nvSpPr>
          <p:spPr>
            <a:xfrm flipV="1">
              <a:off x="670320" y="667933"/>
              <a:ext cx="764099" cy="764099"/>
            </a:xfrm>
            <a:custGeom>
              <a:avLst/>
              <a:gdLst/>
              <a:ahLst/>
              <a:cxnLst/>
              <a:rect l="l" t="t" r="r" b="b"/>
              <a:pathLst>
                <a:path w="764099" h="764099">
                  <a:moveTo>
                    <a:pt x="0" y="764099"/>
                  </a:moveTo>
                  <a:lnTo>
                    <a:pt x="764099" y="764099"/>
                  </a:lnTo>
                  <a:lnTo>
                    <a:pt x="764099" y="0"/>
                  </a:lnTo>
                  <a:lnTo>
                    <a:pt x="0" y="0"/>
                  </a:lnTo>
                  <a:lnTo>
                    <a:pt x="0" y="764099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14902" y="3504644"/>
            <a:ext cx="5092748" cy="2573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0"/>
              </a:lnSpc>
            </a:pPr>
            <a:r>
              <a:rPr lang="en-US" sz="6100">
                <a:solidFill>
                  <a:srgbClr val="0E1011"/>
                </a:solidFill>
                <a:latin typeface="Hagrid"/>
                <a:ea typeface="Hagrid"/>
                <a:cs typeface="Hagrid"/>
                <a:sym typeface="Hagrid"/>
              </a:rPr>
              <a:t>Exploratory Data Analysis</a:t>
            </a:r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10255" y="1028700"/>
            <a:ext cx="2859099" cy="2047358"/>
            <a:chOff x="0" y="0"/>
            <a:chExt cx="753014" cy="539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3014" cy="539222"/>
            </a:xfrm>
            <a:custGeom>
              <a:avLst/>
              <a:gdLst/>
              <a:ahLst/>
              <a:cxnLst/>
              <a:rect l="l" t="t" r="r" b="b"/>
              <a:pathLst>
                <a:path w="753014" h="539222">
                  <a:moveTo>
                    <a:pt x="108313" y="0"/>
                  </a:moveTo>
                  <a:lnTo>
                    <a:pt x="644701" y="0"/>
                  </a:lnTo>
                  <a:cubicBezTo>
                    <a:pt x="704520" y="0"/>
                    <a:pt x="753014" y="48493"/>
                    <a:pt x="753014" y="108313"/>
                  </a:cubicBezTo>
                  <a:lnTo>
                    <a:pt x="753014" y="430909"/>
                  </a:lnTo>
                  <a:cubicBezTo>
                    <a:pt x="753014" y="490728"/>
                    <a:pt x="704520" y="539222"/>
                    <a:pt x="644701" y="539222"/>
                  </a:cubicBezTo>
                  <a:lnTo>
                    <a:pt x="108313" y="539222"/>
                  </a:lnTo>
                  <a:cubicBezTo>
                    <a:pt x="48493" y="539222"/>
                    <a:pt x="0" y="490728"/>
                    <a:pt x="0" y="430909"/>
                  </a:cubicBezTo>
                  <a:lnTo>
                    <a:pt x="0" y="108313"/>
                  </a:lnTo>
                  <a:cubicBezTo>
                    <a:pt x="0" y="48493"/>
                    <a:pt x="48493" y="0"/>
                    <a:pt x="108313" y="0"/>
                  </a:cubicBezTo>
                  <a:close/>
                </a:path>
              </a:pathLst>
            </a:custGeom>
            <a:solidFill>
              <a:srgbClr val="472C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753014" cy="567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400201" y="1028700"/>
            <a:ext cx="2859099" cy="2047358"/>
            <a:chOff x="0" y="0"/>
            <a:chExt cx="753014" cy="539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53014" cy="539222"/>
            </a:xfrm>
            <a:custGeom>
              <a:avLst/>
              <a:gdLst/>
              <a:ahLst/>
              <a:cxnLst/>
              <a:rect l="l" t="t" r="r" b="b"/>
              <a:pathLst>
                <a:path w="753014" h="539222">
                  <a:moveTo>
                    <a:pt x="108313" y="0"/>
                  </a:moveTo>
                  <a:lnTo>
                    <a:pt x="644701" y="0"/>
                  </a:lnTo>
                  <a:cubicBezTo>
                    <a:pt x="704520" y="0"/>
                    <a:pt x="753014" y="48493"/>
                    <a:pt x="753014" y="108313"/>
                  </a:cubicBezTo>
                  <a:lnTo>
                    <a:pt x="753014" y="430909"/>
                  </a:lnTo>
                  <a:cubicBezTo>
                    <a:pt x="753014" y="490728"/>
                    <a:pt x="704520" y="539222"/>
                    <a:pt x="644701" y="539222"/>
                  </a:cubicBezTo>
                  <a:lnTo>
                    <a:pt x="108313" y="539222"/>
                  </a:lnTo>
                  <a:cubicBezTo>
                    <a:pt x="48493" y="539222"/>
                    <a:pt x="0" y="490728"/>
                    <a:pt x="0" y="430909"/>
                  </a:cubicBezTo>
                  <a:lnTo>
                    <a:pt x="0" y="108313"/>
                  </a:lnTo>
                  <a:cubicBezTo>
                    <a:pt x="0" y="48493"/>
                    <a:pt x="48493" y="0"/>
                    <a:pt x="108313" y="0"/>
                  </a:cubicBezTo>
                  <a:close/>
                </a:path>
              </a:pathLst>
            </a:custGeom>
            <a:solidFill>
              <a:srgbClr val="C8C4B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753014" cy="567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609299" y="2052379"/>
            <a:ext cx="9650001" cy="7205921"/>
            <a:chOff x="0" y="0"/>
            <a:chExt cx="2541564" cy="18978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41564" cy="1897856"/>
            </a:xfrm>
            <a:custGeom>
              <a:avLst/>
              <a:gdLst/>
              <a:ahLst/>
              <a:cxnLst/>
              <a:rect l="l" t="t" r="r" b="b"/>
              <a:pathLst>
                <a:path w="2541564" h="1897856">
                  <a:moveTo>
                    <a:pt x="48136" y="0"/>
                  </a:moveTo>
                  <a:lnTo>
                    <a:pt x="2493428" y="0"/>
                  </a:lnTo>
                  <a:cubicBezTo>
                    <a:pt x="2506194" y="0"/>
                    <a:pt x="2518438" y="5071"/>
                    <a:pt x="2527465" y="14099"/>
                  </a:cubicBezTo>
                  <a:cubicBezTo>
                    <a:pt x="2536493" y="23126"/>
                    <a:pt x="2541564" y="35370"/>
                    <a:pt x="2541564" y="48136"/>
                  </a:cubicBezTo>
                  <a:lnTo>
                    <a:pt x="2541564" y="1849720"/>
                  </a:lnTo>
                  <a:cubicBezTo>
                    <a:pt x="2541564" y="1876304"/>
                    <a:pt x="2520013" y="1897856"/>
                    <a:pt x="2493428" y="1897856"/>
                  </a:cubicBezTo>
                  <a:lnTo>
                    <a:pt x="48136" y="1897856"/>
                  </a:lnTo>
                  <a:cubicBezTo>
                    <a:pt x="35370" y="1897856"/>
                    <a:pt x="23126" y="1892784"/>
                    <a:pt x="14099" y="1883757"/>
                  </a:cubicBezTo>
                  <a:cubicBezTo>
                    <a:pt x="5071" y="1874730"/>
                    <a:pt x="0" y="1862486"/>
                    <a:pt x="0" y="1849720"/>
                  </a:cubicBezTo>
                  <a:lnTo>
                    <a:pt x="0" y="48136"/>
                  </a:lnTo>
                  <a:cubicBezTo>
                    <a:pt x="0" y="21551"/>
                    <a:pt x="21551" y="0"/>
                    <a:pt x="4813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541564" cy="1926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687931" y="2840325"/>
            <a:ext cx="7581248" cy="141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>
                <a:solidFill>
                  <a:srgbClr val="0E1011"/>
                </a:solidFill>
                <a:latin typeface="Hagrid"/>
                <a:ea typeface="Hagrid"/>
                <a:cs typeface="Hagrid"/>
                <a:sym typeface="Hagrid"/>
              </a:rPr>
              <a:t>Implications for Stakeholders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43675" y="4634729"/>
            <a:ext cx="7581248" cy="387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 b="1" spc="-72">
                <a:solidFill>
                  <a:srgbClr val="0E1011"/>
                </a:solidFill>
                <a:latin typeface="TT Norms Bold"/>
                <a:ea typeface="TT Norms Bold"/>
                <a:cs typeface="TT Norms Bold"/>
                <a:sym typeface="TT Norms Bold"/>
              </a:rPr>
              <a:t>Education: </a:t>
            </a:r>
            <a:r>
              <a:rPr lang="en-US" sz="2000" spc="-72">
                <a:solidFill>
                  <a:srgbClr val="0E1011"/>
                </a:solidFill>
                <a:latin typeface="TT Norms"/>
                <a:ea typeface="TT Norms"/>
                <a:cs typeface="TT Norms"/>
                <a:sym typeface="TT Norms"/>
              </a:rPr>
              <a:t>Barriers like discrimination and lack of accommodations for disabled workers contribute to wage gaps; addressing these can reduce disparities.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 b="1" spc="-72">
                <a:solidFill>
                  <a:srgbClr val="0E1011"/>
                </a:solidFill>
                <a:latin typeface="TT Norms Bold"/>
                <a:ea typeface="TT Norms Bold"/>
                <a:cs typeface="TT Norms Bold"/>
                <a:sym typeface="TT Norms Bold"/>
              </a:rPr>
              <a:t>Minimum Wage Laws:</a:t>
            </a:r>
            <a:r>
              <a:rPr lang="en-US" sz="2000" spc="-72">
                <a:solidFill>
                  <a:srgbClr val="0E1011"/>
                </a:solidFill>
                <a:latin typeface="TT Norms"/>
                <a:ea typeface="TT Norms"/>
                <a:cs typeface="TT Norms"/>
                <a:sym typeface="TT Norms"/>
              </a:rPr>
              <a:t> Inadequate laws, such as Section 14(c), allow sub-minimum wages for disabled workers. Raising or removing these exemptions can help reduce disparities.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 b="1" spc="-72">
                <a:solidFill>
                  <a:srgbClr val="0E1011"/>
                </a:solidFill>
                <a:latin typeface="TT Norms Bold"/>
                <a:ea typeface="TT Norms Bold"/>
                <a:cs typeface="TT Norms Bold"/>
                <a:sym typeface="TT Norms Bold"/>
              </a:rPr>
              <a:t>Industry Practices:</a:t>
            </a:r>
            <a:r>
              <a:rPr lang="en-US" sz="2000" spc="-72">
                <a:solidFill>
                  <a:srgbClr val="0E1011"/>
                </a:solidFill>
                <a:latin typeface="TT Norms"/>
                <a:ea typeface="TT Norms"/>
                <a:cs typeface="TT Norms"/>
                <a:sym typeface="TT Norms"/>
              </a:rPr>
              <a:t> Discrimination in hiring and promotions fuels wage inequality; inclusive practices can mitigate this.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 b="1" spc="-72">
                <a:solidFill>
                  <a:srgbClr val="0E1011"/>
                </a:solidFill>
                <a:latin typeface="TT Norms Bold"/>
                <a:ea typeface="TT Norms Bold"/>
                <a:cs typeface="TT Norms Bold"/>
                <a:sym typeface="TT Norms Bold"/>
              </a:rPr>
              <a:t>Cost of Living/Regional Variations: </a:t>
            </a:r>
            <a:r>
              <a:rPr lang="en-US" sz="2000" spc="-72">
                <a:solidFill>
                  <a:srgbClr val="0E1011"/>
                </a:solidFill>
                <a:latin typeface="TT Norms"/>
                <a:ea typeface="TT Norms"/>
                <a:cs typeface="TT Norms"/>
                <a:sym typeface="TT Norms"/>
              </a:rPr>
              <a:t>Wage gaps increase in states with lower minimum wages and higher living costs, disproportionately impacting disabled workers.</a:t>
            </a:r>
          </a:p>
        </p:txBody>
      </p:sp>
      <p:sp>
        <p:nvSpPr>
          <p:cNvPr id="13" name="AutoShape 13"/>
          <p:cNvSpPr/>
          <p:nvPr/>
        </p:nvSpPr>
        <p:spPr>
          <a:xfrm>
            <a:off x="1028700" y="9277350"/>
            <a:ext cx="5844372" cy="0"/>
          </a:xfrm>
          <a:prstGeom prst="line">
            <a:avLst/>
          </a:prstGeom>
          <a:ln w="38100" cap="flat">
            <a:solidFill>
              <a:srgbClr val="472C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3040938" y="4655155"/>
            <a:ext cx="3832134" cy="3880273"/>
            <a:chOff x="0" y="0"/>
            <a:chExt cx="1009286" cy="102196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09286" cy="1021965"/>
            </a:xfrm>
            <a:custGeom>
              <a:avLst/>
              <a:gdLst/>
              <a:ahLst/>
              <a:cxnLst/>
              <a:rect l="l" t="t" r="r" b="b"/>
              <a:pathLst>
                <a:path w="1009286" h="1021965">
                  <a:moveTo>
                    <a:pt x="121216" y="0"/>
                  </a:moveTo>
                  <a:lnTo>
                    <a:pt x="888071" y="0"/>
                  </a:lnTo>
                  <a:cubicBezTo>
                    <a:pt x="920219" y="0"/>
                    <a:pt x="951051" y="12771"/>
                    <a:pt x="973783" y="35503"/>
                  </a:cubicBezTo>
                  <a:cubicBezTo>
                    <a:pt x="996516" y="58236"/>
                    <a:pt x="1009286" y="89067"/>
                    <a:pt x="1009286" y="121216"/>
                  </a:cubicBezTo>
                  <a:lnTo>
                    <a:pt x="1009286" y="900749"/>
                  </a:lnTo>
                  <a:cubicBezTo>
                    <a:pt x="1009286" y="932898"/>
                    <a:pt x="996516" y="963729"/>
                    <a:pt x="973783" y="986462"/>
                  </a:cubicBezTo>
                  <a:cubicBezTo>
                    <a:pt x="951051" y="1009194"/>
                    <a:pt x="920219" y="1021965"/>
                    <a:pt x="888071" y="1021965"/>
                  </a:cubicBezTo>
                  <a:lnTo>
                    <a:pt x="121216" y="1021965"/>
                  </a:lnTo>
                  <a:cubicBezTo>
                    <a:pt x="89067" y="1021965"/>
                    <a:pt x="58236" y="1009194"/>
                    <a:pt x="35503" y="986462"/>
                  </a:cubicBezTo>
                  <a:cubicBezTo>
                    <a:pt x="12771" y="963729"/>
                    <a:pt x="0" y="932898"/>
                    <a:pt x="0" y="900749"/>
                  </a:cubicBezTo>
                  <a:lnTo>
                    <a:pt x="0" y="121216"/>
                  </a:lnTo>
                  <a:cubicBezTo>
                    <a:pt x="0" y="89067"/>
                    <a:pt x="12771" y="58236"/>
                    <a:pt x="35503" y="35503"/>
                  </a:cubicBezTo>
                  <a:cubicBezTo>
                    <a:pt x="58236" y="12771"/>
                    <a:pt x="89067" y="0"/>
                    <a:pt x="121216" y="0"/>
                  </a:cubicBezTo>
                  <a:close/>
                </a:path>
              </a:pathLst>
            </a:custGeom>
            <a:solidFill>
              <a:srgbClr val="C8C4B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1009286" cy="1050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8700" y="1028700"/>
            <a:ext cx="5033273" cy="6432694"/>
            <a:chOff x="0" y="0"/>
            <a:chExt cx="5787274" cy="73963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787274" cy="7396333"/>
            </a:xfrm>
            <a:custGeom>
              <a:avLst/>
              <a:gdLst/>
              <a:ahLst/>
              <a:cxnLst/>
              <a:rect l="l" t="t" r="r" b="b"/>
              <a:pathLst>
                <a:path w="5787274" h="7396333">
                  <a:moveTo>
                    <a:pt x="5787274" y="726320"/>
                  </a:moveTo>
                  <a:lnTo>
                    <a:pt x="5787274" y="3076874"/>
                  </a:lnTo>
                  <a:cubicBezTo>
                    <a:pt x="5787274" y="3286930"/>
                    <a:pt x="5676461" y="3486631"/>
                    <a:pt x="5485221" y="3625683"/>
                  </a:cubicBezTo>
                  <a:cubicBezTo>
                    <a:pt x="5293980" y="3763254"/>
                    <a:pt x="5183167" y="3962955"/>
                    <a:pt x="5183167" y="4174491"/>
                  </a:cubicBezTo>
                  <a:lnTo>
                    <a:pt x="5183167" y="6670013"/>
                  </a:lnTo>
                  <a:cubicBezTo>
                    <a:pt x="5183167" y="7070894"/>
                    <a:pt x="4789962" y="7396333"/>
                    <a:pt x="4305603" y="7396333"/>
                  </a:cubicBezTo>
                  <a:lnTo>
                    <a:pt x="877564" y="7396333"/>
                  </a:lnTo>
                  <a:cubicBezTo>
                    <a:pt x="393206" y="7396333"/>
                    <a:pt x="0" y="7070894"/>
                    <a:pt x="0" y="6670013"/>
                  </a:cubicBezTo>
                  <a:lnTo>
                    <a:pt x="0" y="726320"/>
                  </a:lnTo>
                  <a:cubicBezTo>
                    <a:pt x="0" y="325439"/>
                    <a:pt x="393206" y="0"/>
                    <a:pt x="877564" y="0"/>
                  </a:cubicBezTo>
                  <a:lnTo>
                    <a:pt x="4911497" y="0"/>
                  </a:lnTo>
                  <a:cubicBezTo>
                    <a:pt x="5395856" y="0"/>
                    <a:pt x="5787274" y="325439"/>
                    <a:pt x="5787274" y="726320"/>
                  </a:cubicBezTo>
                  <a:close/>
                </a:path>
              </a:pathLst>
            </a:custGeom>
            <a:blipFill>
              <a:blip r:embed="rId2"/>
              <a:stretch>
                <a:fillRect l="-45912" r="-4591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208532" y="1969955"/>
            <a:ext cx="1664541" cy="166454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10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5471185" y="2232609"/>
            <a:ext cx="1139233" cy="1139233"/>
          </a:xfrm>
          <a:custGeom>
            <a:avLst/>
            <a:gdLst/>
            <a:ahLst/>
            <a:cxnLst/>
            <a:rect l="l" t="t" r="r" b="b"/>
            <a:pathLst>
              <a:path w="1139233" h="1139233">
                <a:moveTo>
                  <a:pt x="0" y="0"/>
                </a:moveTo>
                <a:lnTo>
                  <a:pt x="1139234" y="0"/>
                </a:lnTo>
                <a:lnTo>
                  <a:pt x="1139234" y="1139233"/>
                </a:lnTo>
                <a:lnTo>
                  <a:pt x="0" y="11392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10255" y="1028700"/>
            <a:ext cx="2859099" cy="2047358"/>
            <a:chOff x="0" y="0"/>
            <a:chExt cx="753014" cy="539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3014" cy="539222"/>
            </a:xfrm>
            <a:custGeom>
              <a:avLst/>
              <a:gdLst/>
              <a:ahLst/>
              <a:cxnLst/>
              <a:rect l="l" t="t" r="r" b="b"/>
              <a:pathLst>
                <a:path w="753014" h="539222">
                  <a:moveTo>
                    <a:pt x="108313" y="0"/>
                  </a:moveTo>
                  <a:lnTo>
                    <a:pt x="644701" y="0"/>
                  </a:lnTo>
                  <a:cubicBezTo>
                    <a:pt x="704520" y="0"/>
                    <a:pt x="753014" y="48493"/>
                    <a:pt x="753014" y="108313"/>
                  </a:cubicBezTo>
                  <a:lnTo>
                    <a:pt x="753014" y="430909"/>
                  </a:lnTo>
                  <a:cubicBezTo>
                    <a:pt x="753014" y="490728"/>
                    <a:pt x="704520" y="539222"/>
                    <a:pt x="644701" y="539222"/>
                  </a:cubicBezTo>
                  <a:lnTo>
                    <a:pt x="108313" y="539222"/>
                  </a:lnTo>
                  <a:cubicBezTo>
                    <a:pt x="48493" y="539222"/>
                    <a:pt x="0" y="490728"/>
                    <a:pt x="0" y="430909"/>
                  </a:cubicBezTo>
                  <a:lnTo>
                    <a:pt x="0" y="108313"/>
                  </a:lnTo>
                  <a:cubicBezTo>
                    <a:pt x="0" y="48493"/>
                    <a:pt x="48493" y="0"/>
                    <a:pt x="108313" y="0"/>
                  </a:cubicBezTo>
                  <a:close/>
                </a:path>
              </a:pathLst>
            </a:custGeom>
            <a:solidFill>
              <a:srgbClr val="472C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753014" cy="567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400201" y="1028700"/>
            <a:ext cx="2859099" cy="2047358"/>
            <a:chOff x="0" y="0"/>
            <a:chExt cx="753014" cy="539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53014" cy="539222"/>
            </a:xfrm>
            <a:custGeom>
              <a:avLst/>
              <a:gdLst/>
              <a:ahLst/>
              <a:cxnLst/>
              <a:rect l="l" t="t" r="r" b="b"/>
              <a:pathLst>
                <a:path w="753014" h="539222">
                  <a:moveTo>
                    <a:pt x="108313" y="0"/>
                  </a:moveTo>
                  <a:lnTo>
                    <a:pt x="644701" y="0"/>
                  </a:lnTo>
                  <a:cubicBezTo>
                    <a:pt x="704520" y="0"/>
                    <a:pt x="753014" y="48493"/>
                    <a:pt x="753014" y="108313"/>
                  </a:cubicBezTo>
                  <a:lnTo>
                    <a:pt x="753014" y="430909"/>
                  </a:lnTo>
                  <a:cubicBezTo>
                    <a:pt x="753014" y="490728"/>
                    <a:pt x="704520" y="539222"/>
                    <a:pt x="644701" y="539222"/>
                  </a:cubicBezTo>
                  <a:lnTo>
                    <a:pt x="108313" y="539222"/>
                  </a:lnTo>
                  <a:cubicBezTo>
                    <a:pt x="48493" y="539222"/>
                    <a:pt x="0" y="490728"/>
                    <a:pt x="0" y="430909"/>
                  </a:cubicBezTo>
                  <a:lnTo>
                    <a:pt x="0" y="108313"/>
                  </a:lnTo>
                  <a:cubicBezTo>
                    <a:pt x="0" y="48493"/>
                    <a:pt x="48493" y="0"/>
                    <a:pt x="108313" y="0"/>
                  </a:cubicBezTo>
                  <a:close/>
                </a:path>
              </a:pathLst>
            </a:custGeom>
            <a:solidFill>
              <a:srgbClr val="C8C4B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753014" cy="567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609299" y="2052379"/>
            <a:ext cx="9650001" cy="7205921"/>
            <a:chOff x="0" y="0"/>
            <a:chExt cx="2541564" cy="18978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41564" cy="1897856"/>
            </a:xfrm>
            <a:custGeom>
              <a:avLst/>
              <a:gdLst/>
              <a:ahLst/>
              <a:cxnLst/>
              <a:rect l="l" t="t" r="r" b="b"/>
              <a:pathLst>
                <a:path w="2541564" h="1897856">
                  <a:moveTo>
                    <a:pt x="48136" y="0"/>
                  </a:moveTo>
                  <a:lnTo>
                    <a:pt x="2493428" y="0"/>
                  </a:lnTo>
                  <a:cubicBezTo>
                    <a:pt x="2506194" y="0"/>
                    <a:pt x="2518438" y="5071"/>
                    <a:pt x="2527465" y="14099"/>
                  </a:cubicBezTo>
                  <a:cubicBezTo>
                    <a:pt x="2536493" y="23126"/>
                    <a:pt x="2541564" y="35370"/>
                    <a:pt x="2541564" y="48136"/>
                  </a:cubicBezTo>
                  <a:lnTo>
                    <a:pt x="2541564" y="1849720"/>
                  </a:lnTo>
                  <a:cubicBezTo>
                    <a:pt x="2541564" y="1876304"/>
                    <a:pt x="2520013" y="1897856"/>
                    <a:pt x="2493428" y="1897856"/>
                  </a:cubicBezTo>
                  <a:lnTo>
                    <a:pt x="48136" y="1897856"/>
                  </a:lnTo>
                  <a:cubicBezTo>
                    <a:pt x="35370" y="1897856"/>
                    <a:pt x="23126" y="1892784"/>
                    <a:pt x="14099" y="1883757"/>
                  </a:cubicBezTo>
                  <a:cubicBezTo>
                    <a:pt x="5071" y="1874730"/>
                    <a:pt x="0" y="1862486"/>
                    <a:pt x="0" y="1849720"/>
                  </a:cubicBezTo>
                  <a:lnTo>
                    <a:pt x="0" y="48136"/>
                  </a:lnTo>
                  <a:cubicBezTo>
                    <a:pt x="0" y="21551"/>
                    <a:pt x="21551" y="0"/>
                    <a:pt x="4813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541564" cy="1926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1028700" y="9277350"/>
            <a:ext cx="5844372" cy="0"/>
          </a:xfrm>
          <a:prstGeom prst="line">
            <a:avLst/>
          </a:prstGeom>
          <a:ln w="38100" cap="flat">
            <a:solidFill>
              <a:srgbClr val="472C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3040938" y="4655155"/>
            <a:ext cx="3832134" cy="3880273"/>
            <a:chOff x="0" y="0"/>
            <a:chExt cx="1009286" cy="102196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09286" cy="1021965"/>
            </a:xfrm>
            <a:custGeom>
              <a:avLst/>
              <a:gdLst/>
              <a:ahLst/>
              <a:cxnLst/>
              <a:rect l="l" t="t" r="r" b="b"/>
              <a:pathLst>
                <a:path w="1009286" h="1021965">
                  <a:moveTo>
                    <a:pt x="121216" y="0"/>
                  </a:moveTo>
                  <a:lnTo>
                    <a:pt x="888071" y="0"/>
                  </a:lnTo>
                  <a:cubicBezTo>
                    <a:pt x="920219" y="0"/>
                    <a:pt x="951051" y="12771"/>
                    <a:pt x="973783" y="35503"/>
                  </a:cubicBezTo>
                  <a:cubicBezTo>
                    <a:pt x="996516" y="58236"/>
                    <a:pt x="1009286" y="89067"/>
                    <a:pt x="1009286" y="121216"/>
                  </a:cubicBezTo>
                  <a:lnTo>
                    <a:pt x="1009286" y="900749"/>
                  </a:lnTo>
                  <a:cubicBezTo>
                    <a:pt x="1009286" y="932898"/>
                    <a:pt x="996516" y="963729"/>
                    <a:pt x="973783" y="986462"/>
                  </a:cubicBezTo>
                  <a:cubicBezTo>
                    <a:pt x="951051" y="1009194"/>
                    <a:pt x="920219" y="1021965"/>
                    <a:pt x="888071" y="1021965"/>
                  </a:cubicBezTo>
                  <a:lnTo>
                    <a:pt x="121216" y="1021965"/>
                  </a:lnTo>
                  <a:cubicBezTo>
                    <a:pt x="89067" y="1021965"/>
                    <a:pt x="58236" y="1009194"/>
                    <a:pt x="35503" y="986462"/>
                  </a:cubicBezTo>
                  <a:cubicBezTo>
                    <a:pt x="12771" y="963729"/>
                    <a:pt x="0" y="932898"/>
                    <a:pt x="0" y="900749"/>
                  </a:cubicBezTo>
                  <a:lnTo>
                    <a:pt x="0" y="121216"/>
                  </a:lnTo>
                  <a:cubicBezTo>
                    <a:pt x="0" y="89067"/>
                    <a:pt x="12771" y="58236"/>
                    <a:pt x="35503" y="35503"/>
                  </a:cubicBezTo>
                  <a:cubicBezTo>
                    <a:pt x="58236" y="12771"/>
                    <a:pt x="89067" y="0"/>
                    <a:pt x="121216" y="0"/>
                  </a:cubicBezTo>
                  <a:close/>
                </a:path>
              </a:pathLst>
            </a:custGeom>
            <a:solidFill>
              <a:srgbClr val="C8C4B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009286" cy="1050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1028700"/>
            <a:ext cx="5033273" cy="6432694"/>
            <a:chOff x="0" y="0"/>
            <a:chExt cx="5787274" cy="73963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787274" cy="7396333"/>
            </a:xfrm>
            <a:custGeom>
              <a:avLst/>
              <a:gdLst/>
              <a:ahLst/>
              <a:cxnLst/>
              <a:rect l="l" t="t" r="r" b="b"/>
              <a:pathLst>
                <a:path w="5787274" h="7396333">
                  <a:moveTo>
                    <a:pt x="5787274" y="726320"/>
                  </a:moveTo>
                  <a:lnTo>
                    <a:pt x="5787274" y="3076874"/>
                  </a:lnTo>
                  <a:cubicBezTo>
                    <a:pt x="5787274" y="3286930"/>
                    <a:pt x="5676461" y="3486631"/>
                    <a:pt x="5485221" y="3625683"/>
                  </a:cubicBezTo>
                  <a:cubicBezTo>
                    <a:pt x="5293980" y="3763254"/>
                    <a:pt x="5183167" y="3962955"/>
                    <a:pt x="5183167" y="4174491"/>
                  </a:cubicBezTo>
                  <a:lnTo>
                    <a:pt x="5183167" y="6670013"/>
                  </a:lnTo>
                  <a:cubicBezTo>
                    <a:pt x="5183167" y="7070894"/>
                    <a:pt x="4789962" y="7396333"/>
                    <a:pt x="4305603" y="7396333"/>
                  </a:cubicBezTo>
                  <a:lnTo>
                    <a:pt x="877564" y="7396333"/>
                  </a:lnTo>
                  <a:cubicBezTo>
                    <a:pt x="393206" y="7396333"/>
                    <a:pt x="0" y="7070894"/>
                    <a:pt x="0" y="6670013"/>
                  </a:cubicBezTo>
                  <a:lnTo>
                    <a:pt x="0" y="726320"/>
                  </a:lnTo>
                  <a:cubicBezTo>
                    <a:pt x="0" y="325439"/>
                    <a:pt x="393206" y="0"/>
                    <a:pt x="877564" y="0"/>
                  </a:cubicBezTo>
                  <a:lnTo>
                    <a:pt x="4911497" y="0"/>
                  </a:lnTo>
                  <a:cubicBezTo>
                    <a:pt x="5395856" y="0"/>
                    <a:pt x="5787274" y="325439"/>
                    <a:pt x="5787274" y="726320"/>
                  </a:cubicBezTo>
                  <a:close/>
                </a:path>
              </a:pathLst>
            </a:custGeom>
            <a:blipFill>
              <a:blip r:embed="rId2"/>
              <a:stretch>
                <a:fillRect l="-34737" r="-5744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208532" y="1969955"/>
            <a:ext cx="1664541" cy="1664541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10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5471185" y="2232609"/>
            <a:ext cx="1139233" cy="1139233"/>
          </a:xfrm>
          <a:custGeom>
            <a:avLst/>
            <a:gdLst/>
            <a:ahLst/>
            <a:cxnLst/>
            <a:rect l="l" t="t" r="r" b="b"/>
            <a:pathLst>
              <a:path w="1139233" h="1139233">
                <a:moveTo>
                  <a:pt x="0" y="0"/>
                </a:moveTo>
                <a:lnTo>
                  <a:pt x="1139234" y="0"/>
                </a:lnTo>
                <a:lnTo>
                  <a:pt x="1139234" y="1139233"/>
                </a:lnTo>
                <a:lnTo>
                  <a:pt x="0" y="11392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8241483" y="2682867"/>
            <a:ext cx="8385633" cy="141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>
                <a:solidFill>
                  <a:srgbClr val="0E1011"/>
                </a:solidFill>
                <a:latin typeface="Hagrid"/>
                <a:ea typeface="Hagrid"/>
                <a:cs typeface="Hagrid"/>
                <a:sym typeface="Hagrid"/>
              </a:rPr>
              <a:t>Ethical, Legal, Societal Implications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241483" y="4197422"/>
            <a:ext cx="8385633" cy="457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 spc="-72">
                <a:solidFill>
                  <a:srgbClr val="0E1011"/>
                </a:solidFill>
                <a:latin typeface="TT Norms Bold"/>
                <a:ea typeface="TT Norms Bold"/>
                <a:cs typeface="TT Norms Bold"/>
                <a:sym typeface="TT Norms Bold"/>
              </a:rPr>
              <a:t>A. Ethical Implications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 spc="-72">
                <a:solidFill>
                  <a:srgbClr val="0E1011"/>
                </a:solidFill>
                <a:latin typeface="TT Norms"/>
                <a:ea typeface="TT Norms"/>
                <a:cs typeface="TT Norms"/>
                <a:sym typeface="TT Norms"/>
              </a:rPr>
              <a:t>Fairness and Equity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 spc="-72">
                <a:solidFill>
                  <a:srgbClr val="0E1011"/>
                </a:solidFill>
                <a:latin typeface="TT Norms"/>
                <a:ea typeface="TT Norms"/>
                <a:cs typeface="TT Norms"/>
                <a:sym typeface="TT Norms"/>
              </a:rPr>
              <a:t>Exploitation Risk</a:t>
            </a:r>
          </a:p>
          <a:p>
            <a:pPr algn="just">
              <a:lnSpc>
                <a:spcPts val="2800"/>
              </a:lnSpc>
            </a:pPr>
            <a:r>
              <a:rPr lang="en-US" sz="2000" b="1" spc="-72">
                <a:solidFill>
                  <a:srgbClr val="0E1011"/>
                </a:solidFill>
                <a:latin typeface="TT Norms Bold"/>
                <a:ea typeface="TT Norms Bold"/>
                <a:cs typeface="TT Norms Bold"/>
                <a:sym typeface="TT Norms Bold"/>
              </a:rPr>
              <a:t>B. Legal Implications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 spc="-72">
                <a:solidFill>
                  <a:srgbClr val="0E1011"/>
                </a:solidFill>
                <a:latin typeface="TT Norms"/>
                <a:ea typeface="TT Norms"/>
                <a:cs typeface="TT Norms"/>
                <a:sym typeface="TT Norms"/>
              </a:rPr>
              <a:t>Discrimination Laws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 spc="-72">
                <a:solidFill>
                  <a:srgbClr val="0E1011"/>
                </a:solidFill>
                <a:latin typeface="TT Norms"/>
                <a:ea typeface="TT Norms"/>
                <a:cs typeface="TT Norms"/>
                <a:sym typeface="TT Norms"/>
              </a:rPr>
              <a:t>Minimum Wage Laws</a:t>
            </a:r>
          </a:p>
          <a:p>
            <a:pPr algn="just">
              <a:lnSpc>
                <a:spcPts val="2800"/>
              </a:lnSpc>
            </a:pPr>
            <a:r>
              <a:rPr lang="en-US" sz="2000" b="1" spc="-72">
                <a:solidFill>
                  <a:srgbClr val="0E1011"/>
                </a:solidFill>
                <a:latin typeface="TT Norms Bold"/>
                <a:ea typeface="TT Norms Bold"/>
                <a:cs typeface="TT Norms Bold"/>
                <a:sym typeface="TT Norms Bold"/>
              </a:rPr>
              <a:t>C. Societal Implications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 spc="-72">
                <a:solidFill>
                  <a:srgbClr val="0E1011"/>
                </a:solidFill>
                <a:latin typeface="TT Norms"/>
                <a:ea typeface="TT Norms"/>
                <a:cs typeface="TT Norms"/>
                <a:sym typeface="TT Norms"/>
              </a:rPr>
              <a:t>Social Inclusion: Wage disparity reinforces  disabled workers, limiting their ability to participate fully in society. Addressing this can lead to greater inclusion and social justice.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 spc="-72">
                <a:solidFill>
                  <a:srgbClr val="0E1011"/>
                </a:solidFill>
                <a:latin typeface="TT Norms"/>
                <a:ea typeface="TT Norms"/>
                <a:cs typeface="TT Norms"/>
                <a:sym typeface="TT Norms"/>
              </a:rPr>
              <a:t>Economic Impact: Ensuring wage equity could help reduce poverty rates among disabled workers, leading to greater economic stability for this group and broader societal benefits from their increased purchasing power.</a:t>
            </a: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10255" y="3934217"/>
            <a:ext cx="2859099" cy="2047358"/>
            <a:chOff x="0" y="0"/>
            <a:chExt cx="753014" cy="539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3014" cy="539222"/>
            </a:xfrm>
            <a:custGeom>
              <a:avLst/>
              <a:gdLst/>
              <a:ahLst/>
              <a:cxnLst/>
              <a:rect l="l" t="t" r="r" b="b"/>
              <a:pathLst>
                <a:path w="753014" h="539222">
                  <a:moveTo>
                    <a:pt x="108313" y="0"/>
                  </a:moveTo>
                  <a:lnTo>
                    <a:pt x="644701" y="0"/>
                  </a:lnTo>
                  <a:cubicBezTo>
                    <a:pt x="704520" y="0"/>
                    <a:pt x="753014" y="48493"/>
                    <a:pt x="753014" y="108313"/>
                  </a:cubicBezTo>
                  <a:lnTo>
                    <a:pt x="753014" y="430909"/>
                  </a:lnTo>
                  <a:cubicBezTo>
                    <a:pt x="753014" y="490728"/>
                    <a:pt x="704520" y="539222"/>
                    <a:pt x="644701" y="539222"/>
                  </a:cubicBezTo>
                  <a:lnTo>
                    <a:pt x="108313" y="539222"/>
                  </a:lnTo>
                  <a:cubicBezTo>
                    <a:pt x="48493" y="539222"/>
                    <a:pt x="0" y="490728"/>
                    <a:pt x="0" y="430909"/>
                  </a:cubicBezTo>
                  <a:lnTo>
                    <a:pt x="0" y="108313"/>
                  </a:lnTo>
                  <a:cubicBezTo>
                    <a:pt x="0" y="48493"/>
                    <a:pt x="48493" y="0"/>
                    <a:pt x="108313" y="0"/>
                  </a:cubicBezTo>
                  <a:close/>
                </a:path>
              </a:pathLst>
            </a:custGeom>
            <a:solidFill>
              <a:srgbClr val="472C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753014" cy="567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400201" y="3934217"/>
            <a:ext cx="2859099" cy="2047358"/>
            <a:chOff x="0" y="0"/>
            <a:chExt cx="753014" cy="539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53014" cy="539222"/>
            </a:xfrm>
            <a:custGeom>
              <a:avLst/>
              <a:gdLst/>
              <a:ahLst/>
              <a:cxnLst/>
              <a:rect l="l" t="t" r="r" b="b"/>
              <a:pathLst>
                <a:path w="753014" h="539222">
                  <a:moveTo>
                    <a:pt x="108313" y="0"/>
                  </a:moveTo>
                  <a:lnTo>
                    <a:pt x="644701" y="0"/>
                  </a:lnTo>
                  <a:cubicBezTo>
                    <a:pt x="704520" y="0"/>
                    <a:pt x="753014" y="48493"/>
                    <a:pt x="753014" y="108313"/>
                  </a:cubicBezTo>
                  <a:lnTo>
                    <a:pt x="753014" y="430909"/>
                  </a:lnTo>
                  <a:cubicBezTo>
                    <a:pt x="753014" y="490728"/>
                    <a:pt x="704520" y="539222"/>
                    <a:pt x="644701" y="539222"/>
                  </a:cubicBezTo>
                  <a:lnTo>
                    <a:pt x="108313" y="539222"/>
                  </a:lnTo>
                  <a:cubicBezTo>
                    <a:pt x="48493" y="539222"/>
                    <a:pt x="0" y="490728"/>
                    <a:pt x="0" y="430909"/>
                  </a:cubicBezTo>
                  <a:lnTo>
                    <a:pt x="0" y="108313"/>
                  </a:lnTo>
                  <a:cubicBezTo>
                    <a:pt x="0" y="48493"/>
                    <a:pt x="48493" y="0"/>
                    <a:pt x="108313" y="0"/>
                  </a:cubicBezTo>
                  <a:close/>
                </a:path>
              </a:pathLst>
            </a:custGeom>
            <a:solidFill>
              <a:srgbClr val="C8C4B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753014" cy="567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816187" y="4776788"/>
            <a:ext cx="15443113" cy="3930090"/>
            <a:chOff x="0" y="0"/>
            <a:chExt cx="4067322" cy="10350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67322" cy="1035086"/>
            </a:xfrm>
            <a:custGeom>
              <a:avLst/>
              <a:gdLst/>
              <a:ahLst/>
              <a:cxnLst/>
              <a:rect l="l" t="t" r="r" b="b"/>
              <a:pathLst>
                <a:path w="4067322" h="1035086">
                  <a:moveTo>
                    <a:pt x="30079" y="0"/>
                  </a:moveTo>
                  <a:lnTo>
                    <a:pt x="4037243" y="0"/>
                  </a:lnTo>
                  <a:cubicBezTo>
                    <a:pt x="4045220" y="0"/>
                    <a:pt x="4052871" y="3169"/>
                    <a:pt x="4058512" y="8810"/>
                  </a:cubicBezTo>
                  <a:cubicBezTo>
                    <a:pt x="4064153" y="14451"/>
                    <a:pt x="4067322" y="22102"/>
                    <a:pt x="4067322" y="30079"/>
                  </a:cubicBezTo>
                  <a:lnTo>
                    <a:pt x="4067322" y="1005006"/>
                  </a:lnTo>
                  <a:cubicBezTo>
                    <a:pt x="4067322" y="1012984"/>
                    <a:pt x="4064153" y="1020635"/>
                    <a:pt x="4058512" y="1026276"/>
                  </a:cubicBezTo>
                  <a:cubicBezTo>
                    <a:pt x="4052871" y="1031917"/>
                    <a:pt x="4045220" y="1035086"/>
                    <a:pt x="4037243" y="1035086"/>
                  </a:cubicBezTo>
                  <a:lnTo>
                    <a:pt x="30079" y="1035086"/>
                  </a:lnTo>
                  <a:cubicBezTo>
                    <a:pt x="22102" y="1035086"/>
                    <a:pt x="14451" y="1031917"/>
                    <a:pt x="8810" y="1026276"/>
                  </a:cubicBezTo>
                  <a:cubicBezTo>
                    <a:pt x="3169" y="1020635"/>
                    <a:pt x="0" y="1012984"/>
                    <a:pt x="0" y="1005006"/>
                  </a:cubicBezTo>
                  <a:lnTo>
                    <a:pt x="0" y="30079"/>
                  </a:lnTo>
                  <a:cubicBezTo>
                    <a:pt x="0" y="22102"/>
                    <a:pt x="3169" y="14451"/>
                    <a:pt x="8810" y="8810"/>
                  </a:cubicBezTo>
                  <a:cubicBezTo>
                    <a:pt x="14451" y="3169"/>
                    <a:pt x="22102" y="0"/>
                    <a:pt x="3007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067322" cy="10636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6016259"/>
            <a:ext cx="1574974" cy="157497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2C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flipV="1">
            <a:off x="1531440" y="6517209"/>
            <a:ext cx="573074" cy="573074"/>
          </a:xfrm>
          <a:custGeom>
            <a:avLst/>
            <a:gdLst/>
            <a:ahLst/>
            <a:cxnLst/>
            <a:rect l="l" t="t" r="r" b="b"/>
            <a:pathLst>
              <a:path w="573074" h="573074">
                <a:moveTo>
                  <a:pt x="0" y="573074"/>
                </a:moveTo>
                <a:lnTo>
                  <a:pt x="573074" y="573074"/>
                </a:lnTo>
                <a:lnTo>
                  <a:pt x="573074" y="0"/>
                </a:lnTo>
                <a:lnTo>
                  <a:pt x="0" y="0"/>
                </a:lnTo>
                <a:lnTo>
                  <a:pt x="0" y="57307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38100" cap="flat">
            <a:solidFill>
              <a:srgbClr val="472C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3100061" y="5884688"/>
            <a:ext cx="12875365" cy="1714290"/>
          </a:xfrm>
          <a:custGeom>
            <a:avLst/>
            <a:gdLst/>
            <a:ahLst/>
            <a:cxnLst/>
            <a:rect l="l" t="t" r="r" b="b"/>
            <a:pathLst>
              <a:path w="12875365" h="1714290">
                <a:moveTo>
                  <a:pt x="0" y="0"/>
                </a:moveTo>
                <a:lnTo>
                  <a:pt x="12875365" y="0"/>
                </a:lnTo>
                <a:lnTo>
                  <a:pt x="12875365" y="1714290"/>
                </a:lnTo>
                <a:lnTo>
                  <a:pt x="0" y="17142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095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2007931" y="1085850"/>
            <a:ext cx="11052642" cy="103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>
                <a:solidFill>
                  <a:srgbClr val="0E1011"/>
                </a:solidFill>
                <a:latin typeface="Hagrid"/>
                <a:ea typeface="Hagrid"/>
                <a:cs typeface="Hagrid"/>
                <a:sym typeface="Hagrid"/>
              </a:rPr>
              <a:t>Model Specification</a:t>
            </a: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71434" y="7430014"/>
            <a:ext cx="19830869" cy="3850885"/>
            <a:chOff x="0" y="0"/>
            <a:chExt cx="5222945" cy="10142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22945" cy="1014225"/>
            </a:xfrm>
            <a:custGeom>
              <a:avLst/>
              <a:gdLst/>
              <a:ahLst/>
              <a:cxnLst/>
              <a:rect l="l" t="t" r="r" b="b"/>
              <a:pathLst>
                <a:path w="5222945" h="1014225">
                  <a:moveTo>
                    <a:pt x="0" y="0"/>
                  </a:moveTo>
                  <a:lnTo>
                    <a:pt x="5222945" y="0"/>
                  </a:lnTo>
                  <a:lnTo>
                    <a:pt x="5222945" y="1014225"/>
                  </a:lnTo>
                  <a:lnTo>
                    <a:pt x="0" y="10142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5222945" cy="104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93730" y="1807722"/>
            <a:ext cx="2622430" cy="4312434"/>
            <a:chOff x="0" y="0"/>
            <a:chExt cx="690681" cy="11357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0681" cy="1135785"/>
            </a:xfrm>
            <a:custGeom>
              <a:avLst/>
              <a:gdLst/>
              <a:ahLst/>
              <a:cxnLst/>
              <a:rect l="l" t="t" r="r" b="b"/>
              <a:pathLst>
                <a:path w="690681" h="1135785">
                  <a:moveTo>
                    <a:pt x="177132" y="0"/>
                  </a:moveTo>
                  <a:lnTo>
                    <a:pt x="513549" y="0"/>
                  </a:lnTo>
                  <a:cubicBezTo>
                    <a:pt x="611377" y="0"/>
                    <a:pt x="690681" y="79305"/>
                    <a:pt x="690681" y="177132"/>
                  </a:cubicBezTo>
                  <a:lnTo>
                    <a:pt x="690681" y="958654"/>
                  </a:lnTo>
                  <a:cubicBezTo>
                    <a:pt x="690681" y="1056481"/>
                    <a:pt x="611377" y="1135785"/>
                    <a:pt x="513549" y="1135785"/>
                  </a:cubicBezTo>
                  <a:lnTo>
                    <a:pt x="177132" y="1135785"/>
                  </a:lnTo>
                  <a:cubicBezTo>
                    <a:pt x="79305" y="1135785"/>
                    <a:pt x="0" y="1056481"/>
                    <a:pt x="0" y="958654"/>
                  </a:cubicBezTo>
                  <a:lnTo>
                    <a:pt x="0" y="177132"/>
                  </a:lnTo>
                  <a:cubicBezTo>
                    <a:pt x="0" y="79305"/>
                    <a:pt x="79305" y="0"/>
                    <a:pt x="177132" y="0"/>
                  </a:cubicBezTo>
                  <a:close/>
                </a:path>
              </a:pathLst>
            </a:custGeom>
            <a:solidFill>
              <a:srgbClr val="472C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690681" cy="1164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2321487" y="8573528"/>
            <a:ext cx="7593266" cy="0"/>
          </a:xfrm>
          <a:prstGeom prst="line">
            <a:avLst/>
          </a:prstGeom>
          <a:ln w="38100" cap="flat">
            <a:solidFill>
              <a:srgbClr val="472C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1534166" y="4189874"/>
            <a:ext cx="4364786" cy="5068426"/>
            <a:chOff x="0" y="0"/>
            <a:chExt cx="1149573" cy="133489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49573" cy="1334894"/>
            </a:xfrm>
            <a:custGeom>
              <a:avLst/>
              <a:gdLst/>
              <a:ahLst/>
              <a:cxnLst/>
              <a:rect l="l" t="t" r="r" b="b"/>
              <a:pathLst>
                <a:path w="1149573" h="1334894">
                  <a:moveTo>
                    <a:pt x="106423" y="0"/>
                  </a:moveTo>
                  <a:lnTo>
                    <a:pt x="1043150" y="0"/>
                  </a:lnTo>
                  <a:cubicBezTo>
                    <a:pt x="1071375" y="0"/>
                    <a:pt x="1098444" y="11212"/>
                    <a:pt x="1118402" y="31171"/>
                  </a:cubicBezTo>
                  <a:cubicBezTo>
                    <a:pt x="1138361" y="51129"/>
                    <a:pt x="1149573" y="78198"/>
                    <a:pt x="1149573" y="106423"/>
                  </a:cubicBezTo>
                  <a:lnTo>
                    <a:pt x="1149573" y="1228471"/>
                  </a:lnTo>
                  <a:cubicBezTo>
                    <a:pt x="1149573" y="1287247"/>
                    <a:pt x="1101926" y="1334894"/>
                    <a:pt x="1043150" y="1334894"/>
                  </a:cubicBezTo>
                  <a:lnTo>
                    <a:pt x="106423" y="1334894"/>
                  </a:lnTo>
                  <a:cubicBezTo>
                    <a:pt x="47647" y="1334894"/>
                    <a:pt x="0" y="1287247"/>
                    <a:pt x="0" y="1228471"/>
                  </a:cubicBezTo>
                  <a:lnTo>
                    <a:pt x="0" y="106423"/>
                  </a:lnTo>
                  <a:cubicBezTo>
                    <a:pt x="0" y="47647"/>
                    <a:pt x="47647" y="0"/>
                    <a:pt x="106423" y="0"/>
                  </a:cubicBezTo>
                  <a:close/>
                </a:path>
              </a:pathLst>
            </a:custGeom>
            <a:solidFill>
              <a:srgbClr val="472C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149573" cy="1363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026841" y="1047750"/>
            <a:ext cx="5232459" cy="7506728"/>
            <a:chOff x="0" y="0"/>
            <a:chExt cx="4748987" cy="681311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47649" cy="6813117"/>
            </a:xfrm>
            <a:custGeom>
              <a:avLst/>
              <a:gdLst/>
              <a:ahLst/>
              <a:cxnLst/>
              <a:rect l="l" t="t" r="r" b="b"/>
              <a:pathLst>
                <a:path w="4747649" h="6813117">
                  <a:moveTo>
                    <a:pt x="0" y="602280"/>
                  </a:moveTo>
                  <a:lnTo>
                    <a:pt x="0" y="4250023"/>
                  </a:lnTo>
                  <a:cubicBezTo>
                    <a:pt x="0" y="4583865"/>
                    <a:pt x="266286" y="4853665"/>
                    <a:pt x="592787" y="4852302"/>
                  </a:cubicBezTo>
                  <a:cubicBezTo>
                    <a:pt x="920626" y="4850939"/>
                    <a:pt x="1186912" y="5122102"/>
                    <a:pt x="1185574" y="5455944"/>
                  </a:cubicBezTo>
                  <a:lnTo>
                    <a:pt x="1184236" y="6209475"/>
                  </a:lnTo>
                  <a:cubicBezTo>
                    <a:pt x="1184236" y="6543318"/>
                    <a:pt x="1449184" y="6813117"/>
                    <a:pt x="1775685" y="6813117"/>
                  </a:cubicBezTo>
                  <a:lnTo>
                    <a:pt x="4156200" y="6813117"/>
                  </a:lnTo>
                  <a:cubicBezTo>
                    <a:pt x="4482701" y="6813117"/>
                    <a:pt x="4747649" y="6543318"/>
                    <a:pt x="4747649" y="6210838"/>
                  </a:cubicBezTo>
                  <a:lnTo>
                    <a:pt x="4747649" y="2875135"/>
                  </a:lnTo>
                  <a:cubicBezTo>
                    <a:pt x="4747649" y="2676192"/>
                    <a:pt x="4651304" y="2490875"/>
                    <a:pt x="4490730" y="2379140"/>
                  </a:cubicBezTo>
                  <a:lnTo>
                    <a:pt x="1248466" y="106285"/>
                  </a:lnTo>
                  <a:cubicBezTo>
                    <a:pt x="1149445" y="36791"/>
                    <a:pt x="1033028" y="0"/>
                    <a:pt x="912598" y="0"/>
                  </a:cubicBezTo>
                  <a:lnTo>
                    <a:pt x="591449" y="0"/>
                  </a:lnTo>
                  <a:cubicBezTo>
                    <a:pt x="264948" y="0"/>
                    <a:pt x="0" y="269799"/>
                    <a:pt x="0" y="602280"/>
                  </a:cubicBezTo>
                  <a:close/>
                </a:path>
              </a:pathLst>
            </a:custGeom>
            <a:blipFill>
              <a:blip r:embed="rId2"/>
              <a:stretch>
                <a:fillRect l="-57494" r="-5749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643071" y="1807722"/>
            <a:ext cx="1728385" cy="172838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10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flipH="1" flipV="1">
            <a:off x="15194780" y="2357467"/>
            <a:ext cx="628895" cy="628895"/>
          </a:xfrm>
          <a:custGeom>
            <a:avLst/>
            <a:gdLst/>
            <a:ahLst/>
            <a:cxnLst/>
            <a:rect l="l" t="t" r="r" b="b"/>
            <a:pathLst>
              <a:path w="628895" h="628895">
                <a:moveTo>
                  <a:pt x="628895" y="628895"/>
                </a:moveTo>
                <a:lnTo>
                  <a:pt x="0" y="628895"/>
                </a:lnTo>
                <a:lnTo>
                  <a:pt x="0" y="0"/>
                </a:lnTo>
                <a:lnTo>
                  <a:pt x="628895" y="0"/>
                </a:lnTo>
                <a:lnTo>
                  <a:pt x="628895" y="6288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2321487" y="1884824"/>
            <a:ext cx="7918150" cy="470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0"/>
              </a:lnSpc>
            </a:pPr>
            <a:r>
              <a:rPr lang="en-US" sz="18000">
                <a:solidFill>
                  <a:srgbClr val="0E1011"/>
                </a:solidFill>
                <a:latin typeface="Hagrid"/>
                <a:ea typeface="Hagrid"/>
                <a:cs typeface="Hagrid"/>
                <a:sym typeface="Hagrid"/>
              </a:rPr>
              <a:t>Thank You!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170824"/>
            <a:ext cx="4364786" cy="5087476"/>
            <a:chOff x="0" y="0"/>
            <a:chExt cx="1149573" cy="13399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49573" cy="1339911"/>
            </a:xfrm>
            <a:custGeom>
              <a:avLst/>
              <a:gdLst/>
              <a:ahLst/>
              <a:cxnLst/>
              <a:rect l="l" t="t" r="r" b="b"/>
              <a:pathLst>
                <a:path w="1149573" h="1339911">
                  <a:moveTo>
                    <a:pt x="106423" y="0"/>
                  </a:moveTo>
                  <a:lnTo>
                    <a:pt x="1043150" y="0"/>
                  </a:lnTo>
                  <a:cubicBezTo>
                    <a:pt x="1071375" y="0"/>
                    <a:pt x="1098444" y="11212"/>
                    <a:pt x="1118402" y="31171"/>
                  </a:cubicBezTo>
                  <a:cubicBezTo>
                    <a:pt x="1138361" y="51129"/>
                    <a:pt x="1149573" y="78198"/>
                    <a:pt x="1149573" y="106423"/>
                  </a:cubicBezTo>
                  <a:lnTo>
                    <a:pt x="1149573" y="1233488"/>
                  </a:lnTo>
                  <a:cubicBezTo>
                    <a:pt x="1149573" y="1292264"/>
                    <a:pt x="1101926" y="1339911"/>
                    <a:pt x="1043150" y="1339911"/>
                  </a:cubicBezTo>
                  <a:lnTo>
                    <a:pt x="106423" y="1339911"/>
                  </a:lnTo>
                  <a:cubicBezTo>
                    <a:pt x="47647" y="1339911"/>
                    <a:pt x="0" y="1292264"/>
                    <a:pt x="0" y="1233488"/>
                  </a:cubicBezTo>
                  <a:lnTo>
                    <a:pt x="0" y="106423"/>
                  </a:lnTo>
                  <a:cubicBezTo>
                    <a:pt x="0" y="47647"/>
                    <a:pt x="47647" y="0"/>
                    <a:pt x="106423" y="0"/>
                  </a:cubicBezTo>
                  <a:close/>
                </a:path>
              </a:pathLst>
            </a:custGeom>
            <a:solidFill>
              <a:srgbClr val="472C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149573" cy="13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610255" y="1666645"/>
            <a:ext cx="2859099" cy="2047358"/>
            <a:chOff x="0" y="0"/>
            <a:chExt cx="753014" cy="539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53014" cy="539222"/>
            </a:xfrm>
            <a:custGeom>
              <a:avLst/>
              <a:gdLst/>
              <a:ahLst/>
              <a:cxnLst/>
              <a:rect l="l" t="t" r="r" b="b"/>
              <a:pathLst>
                <a:path w="753014" h="539222">
                  <a:moveTo>
                    <a:pt x="108313" y="0"/>
                  </a:moveTo>
                  <a:lnTo>
                    <a:pt x="644701" y="0"/>
                  </a:lnTo>
                  <a:cubicBezTo>
                    <a:pt x="704520" y="0"/>
                    <a:pt x="753014" y="48493"/>
                    <a:pt x="753014" y="108313"/>
                  </a:cubicBezTo>
                  <a:lnTo>
                    <a:pt x="753014" y="430909"/>
                  </a:lnTo>
                  <a:cubicBezTo>
                    <a:pt x="753014" y="490728"/>
                    <a:pt x="704520" y="539222"/>
                    <a:pt x="644701" y="539222"/>
                  </a:cubicBezTo>
                  <a:lnTo>
                    <a:pt x="108313" y="539222"/>
                  </a:lnTo>
                  <a:cubicBezTo>
                    <a:pt x="48493" y="539222"/>
                    <a:pt x="0" y="490728"/>
                    <a:pt x="0" y="430909"/>
                  </a:cubicBezTo>
                  <a:lnTo>
                    <a:pt x="0" y="108313"/>
                  </a:lnTo>
                  <a:cubicBezTo>
                    <a:pt x="0" y="48493"/>
                    <a:pt x="48493" y="0"/>
                    <a:pt x="108313" y="0"/>
                  </a:cubicBezTo>
                  <a:close/>
                </a:path>
              </a:pathLst>
            </a:custGeom>
            <a:solidFill>
              <a:srgbClr val="472C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753014" cy="567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400201" y="1666645"/>
            <a:ext cx="2859099" cy="2047358"/>
            <a:chOff x="0" y="0"/>
            <a:chExt cx="753014" cy="53922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53014" cy="539222"/>
            </a:xfrm>
            <a:custGeom>
              <a:avLst/>
              <a:gdLst/>
              <a:ahLst/>
              <a:cxnLst/>
              <a:rect l="l" t="t" r="r" b="b"/>
              <a:pathLst>
                <a:path w="753014" h="539222">
                  <a:moveTo>
                    <a:pt x="108313" y="0"/>
                  </a:moveTo>
                  <a:lnTo>
                    <a:pt x="644701" y="0"/>
                  </a:lnTo>
                  <a:cubicBezTo>
                    <a:pt x="704520" y="0"/>
                    <a:pt x="753014" y="48493"/>
                    <a:pt x="753014" y="108313"/>
                  </a:cubicBezTo>
                  <a:lnTo>
                    <a:pt x="753014" y="430909"/>
                  </a:lnTo>
                  <a:cubicBezTo>
                    <a:pt x="753014" y="490728"/>
                    <a:pt x="704520" y="539222"/>
                    <a:pt x="644701" y="539222"/>
                  </a:cubicBezTo>
                  <a:lnTo>
                    <a:pt x="108313" y="539222"/>
                  </a:lnTo>
                  <a:cubicBezTo>
                    <a:pt x="48493" y="539222"/>
                    <a:pt x="0" y="490728"/>
                    <a:pt x="0" y="430909"/>
                  </a:cubicBezTo>
                  <a:lnTo>
                    <a:pt x="0" y="108313"/>
                  </a:lnTo>
                  <a:cubicBezTo>
                    <a:pt x="0" y="48493"/>
                    <a:pt x="48493" y="0"/>
                    <a:pt x="108313" y="0"/>
                  </a:cubicBezTo>
                  <a:close/>
                </a:path>
              </a:pathLst>
            </a:custGeom>
            <a:solidFill>
              <a:srgbClr val="C8C4B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753014" cy="567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609299" y="2530837"/>
            <a:ext cx="9650001" cy="6004591"/>
            <a:chOff x="0" y="0"/>
            <a:chExt cx="2541564" cy="158145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41564" cy="1581456"/>
            </a:xfrm>
            <a:custGeom>
              <a:avLst/>
              <a:gdLst/>
              <a:ahLst/>
              <a:cxnLst/>
              <a:rect l="l" t="t" r="r" b="b"/>
              <a:pathLst>
                <a:path w="2541564" h="1581456">
                  <a:moveTo>
                    <a:pt x="48136" y="0"/>
                  </a:moveTo>
                  <a:lnTo>
                    <a:pt x="2493428" y="0"/>
                  </a:lnTo>
                  <a:cubicBezTo>
                    <a:pt x="2506194" y="0"/>
                    <a:pt x="2518438" y="5071"/>
                    <a:pt x="2527465" y="14099"/>
                  </a:cubicBezTo>
                  <a:cubicBezTo>
                    <a:pt x="2536493" y="23126"/>
                    <a:pt x="2541564" y="35370"/>
                    <a:pt x="2541564" y="48136"/>
                  </a:cubicBezTo>
                  <a:lnTo>
                    <a:pt x="2541564" y="1533320"/>
                  </a:lnTo>
                  <a:cubicBezTo>
                    <a:pt x="2541564" y="1559905"/>
                    <a:pt x="2520013" y="1581456"/>
                    <a:pt x="2493428" y="1581456"/>
                  </a:cubicBezTo>
                  <a:lnTo>
                    <a:pt x="48136" y="1581456"/>
                  </a:lnTo>
                  <a:cubicBezTo>
                    <a:pt x="21551" y="1581456"/>
                    <a:pt x="0" y="1559905"/>
                    <a:pt x="0" y="1533320"/>
                  </a:cubicBezTo>
                  <a:lnTo>
                    <a:pt x="0" y="48136"/>
                  </a:lnTo>
                  <a:cubicBezTo>
                    <a:pt x="0" y="21551"/>
                    <a:pt x="21551" y="0"/>
                    <a:pt x="4813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2541564" cy="1610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21375" y="1028700"/>
            <a:ext cx="5232459" cy="7506728"/>
            <a:chOff x="0" y="0"/>
            <a:chExt cx="4748987" cy="681311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747649" cy="6813117"/>
            </a:xfrm>
            <a:custGeom>
              <a:avLst/>
              <a:gdLst/>
              <a:ahLst/>
              <a:cxnLst/>
              <a:rect l="l" t="t" r="r" b="b"/>
              <a:pathLst>
                <a:path w="4747649" h="6813117">
                  <a:moveTo>
                    <a:pt x="0" y="602280"/>
                  </a:moveTo>
                  <a:lnTo>
                    <a:pt x="0" y="4250023"/>
                  </a:lnTo>
                  <a:cubicBezTo>
                    <a:pt x="0" y="4583865"/>
                    <a:pt x="266286" y="4853665"/>
                    <a:pt x="592787" y="4852302"/>
                  </a:cubicBezTo>
                  <a:cubicBezTo>
                    <a:pt x="920626" y="4850939"/>
                    <a:pt x="1186912" y="5122102"/>
                    <a:pt x="1185574" y="5455944"/>
                  </a:cubicBezTo>
                  <a:lnTo>
                    <a:pt x="1184236" y="6209475"/>
                  </a:lnTo>
                  <a:cubicBezTo>
                    <a:pt x="1184236" y="6543318"/>
                    <a:pt x="1449184" y="6813117"/>
                    <a:pt x="1775685" y="6813117"/>
                  </a:cubicBezTo>
                  <a:lnTo>
                    <a:pt x="4156200" y="6813117"/>
                  </a:lnTo>
                  <a:cubicBezTo>
                    <a:pt x="4482701" y="6813117"/>
                    <a:pt x="4747649" y="6543318"/>
                    <a:pt x="4747649" y="6210838"/>
                  </a:cubicBezTo>
                  <a:lnTo>
                    <a:pt x="4747649" y="2875135"/>
                  </a:lnTo>
                  <a:cubicBezTo>
                    <a:pt x="4747649" y="2676192"/>
                    <a:pt x="4651304" y="2490875"/>
                    <a:pt x="4490730" y="2379140"/>
                  </a:cubicBezTo>
                  <a:lnTo>
                    <a:pt x="1248466" y="106285"/>
                  </a:lnTo>
                  <a:cubicBezTo>
                    <a:pt x="1149445" y="36791"/>
                    <a:pt x="1033028" y="0"/>
                    <a:pt x="912598" y="0"/>
                  </a:cubicBezTo>
                  <a:lnTo>
                    <a:pt x="591449" y="0"/>
                  </a:lnTo>
                  <a:cubicBezTo>
                    <a:pt x="264948" y="0"/>
                    <a:pt x="0" y="269799"/>
                    <a:pt x="0" y="602280"/>
                  </a:cubicBezTo>
                  <a:close/>
                </a:path>
              </a:pathLst>
            </a:custGeom>
            <a:blipFill>
              <a:blip r:embed="rId2"/>
              <a:stretch>
                <a:fillRect l="-81965" r="-332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529293" y="1666645"/>
            <a:ext cx="1728385" cy="1728385"/>
            <a:chOff x="0" y="0"/>
            <a:chExt cx="2304513" cy="2304513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2304513" cy="2304513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E101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735613" y="732994"/>
              <a:ext cx="838526" cy="838526"/>
            </a:xfrm>
            <a:custGeom>
              <a:avLst/>
              <a:gdLst/>
              <a:ahLst/>
              <a:cxnLst/>
              <a:rect l="l" t="t" r="r" b="b"/>
              <a:pathLst>
                <a:path w="838526" h="838526">
                  <a:moveTo>
                    <a:pt x="0" y="0"/>
                  </a:moveTo>
                  <a:lnTo>
                    <a:pt x="838526" y="0"/>
                  </a:lnTo>
                  <a:lnTo>
                    <a:pt x="838526" y="838526"/>
                  </a:lnTo>
                  <a:lnTo>
                    <a:pt x="0" y="8385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AutoShape 21"/>
          <p:cNvSpPr/>
          <p:nvPr/>
        </p:nvSpPr>
        <p:spPr>
          <a:xfrm>
            <a:off x="7609299" y="9239250"/>
            <a:ext cx="9650001" cy="0"/>
          </a:xfrm>
          <a:prstGeom prst="line">
            <a:avLst/>
          </a:prstGeom>
          <a:ln w="38100" cap="flat">
            <a:solidFill>
              <a:srgbClr val="472C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8534068" y="3313233"/>
            <a:ext cx="7109556" cy="919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39"/>
              </a:lnSpc>
            </a:pPr>
            <a:r>
              <a:rPr lang="en-US" sz="6399">
                <a:solidFill>
                  <a:srgbClr val="0E1011"/>
                </a:solidFill>
                <a:latin typeface="Hagrid"/>
                <a:ea typeface="Hagrid"/>
                <a:cs typeface="Hagrid"/>
                <a:sym typeface="Hagrid"/>
              </a:rPr>
              <a:t>Tractable Data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510512" y="4548188"/>
            <a:ext cx="7847574" cy="2223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2" lvl="1" indent="-345441" algn="just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E1011"/>
                </a:solidFill>
                <a:latin typeface="TT Norms"/>
                <a:ea typeface="TT Norms"/>
                <a:cs typeface="TT Norms"/>
                <a:sym typeface="TT Norms"/>
              </a:rPr>
              <a:t>IPUMS USA (Integrated Public Use Microdata Series)</a:t>
            </a:r>
          </a:p>
          <a:p>
            <a:pPr marL="690882" lvl="1" indent="-345441" algn="just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E1011"/>
                </a:solidFill>
                <a:latin typeface="TT Norms"/>
                <a:ea typeface="TT Norms"/>
                <a:cs typeface="TT Norms"/>
                <a:sym typeface="TT Norms"/>
              </a:rPr>
              <a:t>FRED (Federal Reserve Economic Data)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10255" y="1028700"/>
            <a:ext cx="2859099" cy="2047358"/>
            <a:chOff x="0" y="0"/>
            <a:chExt cx="753014" cy="539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3014" cy="539222"/>
            </a:xfrm>
            <a:custGeom>
              <a:avLst/>
              <a:gdLst/>
              <a:ahLst/>
              <a:cxnLst/>
              <a:rect l="l" t="t" r="r" b="b"/>
              <a:pathLst>
                <a:path w="753014" h="539222">
                  <a:moveTo>
                    <a:pt x="108313" y="0"/>
                  </a:moveTo>
                  <a:lnTo>
                    <a:pt x="644701" y="0"/>
                  </a:lnTo>
                  <a:cubicBezTo>
                    <a:pt x="704520" y="0"/>
                    <a:pt x="753014" y="48493"/>
                    <a:pt x="753014" y="108313"/>
                  </a:cubicBezTo>
                  <a:lnTo>
                    <a:pt x="753014" y="430909"/>
                  </a:lnTo>
                  <a:cubicBezTo>
                    <a:pt x="753014" y="490728"/>
                    <a:pt x="704520" y="539222"/>
                    <a:pt x="644701" y="539222"/>
                  </a:cubicBezTo>
                  <a:lnTo>
                    <a:pt x="108313" y="539222"/>
                  </a:lnTo>
                  <a:cubicBezTo>
                    <a:pt x="48493" y="539222"/>
                    <a:pt x="0" y="490728"/>
                    <a:pt x="0" y="430909"/>
                  </a:cubicBezTo>
                  <a:lnTo>
                    <a:pt x="0" y="108313"/>
                  </a:lnTo>
                  <a:cubicBezTo>
                    <a:pt x="0" y="48493"/>
                    <a:pt x="48493" y="0"/>
                    <a:pt x="108313" y="0"/>
                  </a:cubicBezTo>
                  <a:close/>
                </a:path>
              </a:pathLst>
            </a:custGeom>
            <a:solidFill>
              <a:srgbClr val="472C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753014" cy="567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400201" y="1028700"/>
            <a:ext cx="2859099" cy="2047358"/>
            <a:chOff x="0" y="0"/>
            <a:chExt cx="753014" cy="539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53014" cy="539222"/>
            </a:xfrm>
            <a:custGeom>
              <a:avLst/>
              <a:gdLst/>
              <a:ahLst/>
              <a:cxnLst/>
              <a:rect l="l" t="t" r="r" b="b"/>
              <a:pathLst>
                <a:path w="753014" h="539222">
                  <a:moveTo>
                    <a:pt x="108313" y="0"/>
                  </a:moveTo>
                  <a:lnTo>
                    <a:pt x="644701" y="0"/>
                  </a:lnTo>
                  <a:cubicBezTo>
                    <a:pt x="704520" y="0"/>
                    <a:pt x="753014" y="48493"/>
                    <a:pt x="753014" y="108313"/>
                  </a:cubicBezTo>
                  <a:lnTo>
                    <a:pt x="753014" y="430909"/>
                  </a:lnTo>
                  <a:cubicBezTo>
                    <a:pt x="753014" y="490728"/>
                    <a:pt x="704520" y="539222"/>
                    <a:pt x="644701" y="539222"/>
                  </a:cubicBezTo>
                  <a:lnTo>
                    <a:pt x="108313" y="539222"/>
                  </a:lnTo>
                  <a:cubicBezTo>
                    <a:pt x="48493" y="539222"/>
                    <a:pt x="0" y="490728"/>
                    <a:pt x="0" y="430909"/>
                  </a:cubicBezTo>
                  <a:lnTo>
                    <a:pt x="0" y="108313"/>
                  </a:lnTo>
                  <a:cubicBezTo>
                    <a:pt x="0" y="48493"/>
                    <a:pt x="48493" y="0"/>
                    <a:pt x="108313" y="0"/>
                  </a:cubicBezTo>
                  <a:close/>
                </a:path>
              </a:pathLst>
            </a:custGeom>
            <a:solidFill>
              <a:srgbClr val="C8C4B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753014" cy="567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609299" y="2052379"/>
            <a:ext cx="9650001" cy="7205921"/>
            <a:chOff x="0" y="0"/>
            <a:chExt cx="2541564" cy="18978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41564" cy="1897856"/>
            </a:xfrm>
            <a:custGeom>
              <a:avLst/>
              <a:gdLst/>
              <a:ahLst/>
              <a:cxnLst/>
              <a:rect l="l" t="t" r="r" b="b"/>
              <a:pathLst>
                <a:path w="2541564" h="1897856">
                  <a:moveTo>
                    <a:pt x="48136" y="0"/>
                  </a:moveTo>
                  <a:lnTo>
                    <a:pt x="2493428" y="0"/>
                  </a:lnTo>
                  <a:cubicBezTo>
                    <a:pt x="2506194" y="0"/>
                    <a:pt x="2518438" y="5071"/>
                    <a:pt x="2527465" y="14099"/>
                  </a:cubicBezTo>
                  <a:cubicBezTo>
                    <a:pt x="2536493" y="23126"/>
                    <a:pt x="2541564" y="35370"/>
                    <a:pt x="2541564" y="48136"/>
                  </a:cubicBezTo>
                  <a:lnTo>
                    <a:pt x="2541564" y="1849720"/>
                  </a:lnTo>
                  <a:cubicBezTo>
                    <a:pt x="2541564" y="1876304"/>
                    <a:pt x="2520013" y="1897856"/>
                    <a:pt x="2493428" y="1897856"/>
                  </a:cubicBezTo>
                  <a:lnTo>
                    <a:pt x="48136" y="1897856"/>
                  </a:lnTo>
                  <a:cubicBezTo>
                    <a:pt x="35370" y="1897856"/>
                    <a:pt x="23126" y="1892784"/>
                    <a:pt x="14099" y="1883757"/>
                  </a:cubicBezTo>
                  <a:cubicBezTo>
                    <a:pt x="5071" y="1874730"/>
                    <a:pt x="0" y="1862486"/>
                    <a:pt x="0" y="1849720"/>
                  </a:cubicBezTo>
                  <a:lnTo>
                    <a:pt x="0" y="48136"/>
                  </a:lnTo>
                  <a:cubicBezTo>
                    <a:pt x="0" y="21551"/>
                    <a:pt x="21551" y="0"/>
                    <a:pt x="4813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541564" cy="1926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426316" y="2849850"/>
            <a:ext cx="7403435" cy="919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39"/>
              </a:lnSpc>
            </a:pPr>
            <a:r>
              <a:rPr lang="en-US" sz="6399">
                <a:solidFill>
                  <a:srgbClr val="0E1011"/>
                </a:solidFill>
                <a:latin typeface="Hagrid"/>
                <a:ea typeface="Hagrid"/>
                <a:cs typeface="Hagrid"/>
                <a:sym typeface="Hagrid"/>
              </a:rPr>
              <a:t>IPUMS USA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93068" y="3835863"/>
            <a:ext cx="8482462" cy="493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E1011"/>
                </a:solidFill>
                <a:latin typeface="TT Norms Bold"/>
                <a:ea typeface="TT Norms Bold"/>
                <a:cs typeface="TT Norms Bold"/>
                <a:sym typeface="TT Norms Bold"/>
              </a:rPr>
              <a:t>Overview:</a:t>
            </a:r>
          </a:p>
          <a:p>
            <a:pPr marL="863601" lvl="2" indent="-287867" algn="just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E1011"/>
                </a:solidFill>
                <a:latin typeface="TT Norms"/>
                <a:ea typeface="TT Norms"/>
                <a:cs typeface="TT Norms"/>
                <a:sym typeface="TT Norms"/>
              </a:rPr>
              <a:t>IPUMS USA is a database providing access to over </a:t>
            </a:r>
            <a:r>
              <a:rPr lang="en-US" sz="2000" b="1">
                <a:solidFill>
                  <a:srgbClr val="0E1011"/>
                </a:solidFill>
                <a:latin typeface="TT Norms Bold"/>
                <a:ea typeface="TT Norms Bold"/>
                <a:cs typeface="TT Norms Bold"/>
                <a:sym typeface="TT Norms Bold"/>
              </a:rPr>
              <a:t>60 high-precision samples of the U.S. population.</a:t>
            </a:r>
          </a:p>
          <a:p>
            <a:pPr marL="863601" lvl="2" indent="-287867" algn="just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E1011"/>
                </a:solidFill>
                <a:latin typeface="TT Norms"/>
                <a:ea typeface="TT Norms"/>
                <a:cs typeface="TT Norms"/>
                <a:sym typeface="TT Norms"/>
              </a:rPr>
              <a:t>Data sourced from </a:t>
            </a:r>
            <a:r>
              <a:rPr lang="en-US" sz="2000" b="1">
                <a:solidFill>
                  <a:srgbClr val="0E1011"/>
                </a:solidFill>
                <a:latin typeface="TT Norms Bold"/>
                <a:ea typeface="TT Norms Bold"/>
                <a:cs typeface="TT Norms Bold"/>
                <a:sym typeface="TT Norms Bold"/>
              </a:rPr>
              <a:t>16 federal censuses, the American Community Surveys (2000-present), and the Puerto Rican Community Surveys (2005-present).</a:t>
            </a:r>
          </a:p>
          <a:p>
            <a:pPr marL="863601" lvl="2" indent="-287867" algn="just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E1011"/>
                </a:solidFill>
                <a:latin typeface="TT Norms"/>
                <a:ea typeface="TT Norms"/>
                <a:cs typeface="TT Norms"/>
                <a:sym typeface="TT Norms"/>
              </a:rPr>
              <a:t>Samples are harmonized with uniform codes and consistent documentation for easier analysis of social and economic changes.</a:t>
            </a: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0E1011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E1011"/>
                </a:solidFill>
                <a:latin typeface="TT Norms Bold"/>
                <a:ea typeface="TT Norms Bold"/>
                <a:cs typeface="TT Norms Bold"/>
                <a:sym typeface="TT Norms Bold"/>
              </a:rPr>
              <a:t>Data Details:</a:t>
            </a:r>
          </a:p>
          <a:p>
            <a:pPr marL="863601" lvl="2" indent="-287867" algn="just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E1011"/>
                </a:solidFill>
                <a:latin typeface="TT Norms"/>
                <a:ea typeface="TT Norms"/>
                <a:cs typeface="TT Norms"/>
                <a:sym typeface="TT Norms"/>
              </a:rPr>
              <a:t>Contains </a:t>
            </a:r>
            <a:r>
              <a:rPr lang="en-US" sz="2000" b="1">
                <a:solidFill>
                  <a:srgbClr val="0E1011"/>
                </a:solidFill>
                <a:latin typeface="TT Norms Bold"/>
                <a:ea typeface="TT Norms Bold"/>
                <a:cs typeface="TT Norms Bold"/>
                <a:sym typeface="TT Norms Bold"/>
              </a:rPr>
              <a:t>microdata</a:t>
            </a:r>
            <a:r>
              <a:rPr lang="en-US" sz="2000">
                <a:solidFill>
                  <a:srgbClr val="0E1011"/>
                </a:solidFill>
                <a:latin typeface="TT Norms"/>
                <a:ea typeface="TT Norms"/>
                <a:cs typeface="TT Norms"/>
                <a:sym typeface="TT Norms"/>
              </a:rPr>
              <a:t>, providing </a:t>
            </a:r>
            <a:r>
              <a:rPr lang="en-US" sz="2000" b="1">
                <a:solidFill>
                  <a:srgbClr val="0E1011"/>
                </a:solidFill>
                <a:latin typeface="TT Norms Bold"/>
                <a:ea typeface="TT Norms Bold"/>
                <a:cs typeface="TT Norms Bold"/>
                <a:sym typeface="TT Norms Bold"/>
              </a:rPr>
              <a:t>individual-level information about persons and households.</a:t>
            </a:r>
          </a:p>
          <a:p>
            <a:pPr marL="863601" lvl="2" indent="-287867" algn="just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E1011"/>
                </a:solidFill>
                <a:latin typeface="TT Norms"/>
                <a:ea typeface="TT Norms"/>
                <a:cs typeface="TT Norms"/>
                <a:sym typeface="TT Norms"/>
              </a:rPr>
              <a:t>Particularly valuable for historical research, as aggregate census data may not be comparable across time.</a:t>
            </a:r>
          </a:p>
        </p:txBody>
      </p:sp>
      <p:sp>
        <p:nvSpPr>
          <p:cNvPr id="13" name="AutoShape 13"/>
          <p:cNvSpPr/>
          <p:nvPr/>
        </p:nvSpPr>
        <p:spPr>
          <a:xfrm>
            <a:off x="1028700" y="9277350"/>
            <a:ext cx="5844372" cy="0"/>
          </a:xfrm>
          <a:prstGeom prst="line">
            <a:avLst/>
          </a:prstGeom>
          <a:ln w="38100" cap="flat">
            <a:solidFill>
              <a:srgbClr val="472C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3040938" y="4655155"/>
            <a:ext cx="3832134" cy="3880273"/>
            <a:chOff x="0" y="0"/>
            <a:chExt cx="1009286" cy="102196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09286" cy="1021965"/>
            </a:xfrm>
            <a:custGeom>
              <a:avLst/>
              <a:gdLst/>
              <a:ahLst/>
              <a:cxnLst/>
              <a:rect l="l" t="t" r="r" b="b"/>
              <a:pathLst>
                <a:path w="1009286" h="1021965">
                  <a:moveTo>
                    <a:pt x="121216" y="0"/>
                  </a:moveTo>
                  <a:lnTo>
                    <a:pt x="888071" y="0"/>
                  </a:lnTo>
                  <a:cubicBezTo>
                    <a:pt x="920219" y="0"/>
                    <a:pt x="951051" y="12771"/>
                    <a:pt x="973783" y="35503"/>
                  </a:cubicBezTo>
                  <a:cubicBezTo>
                    <a:pt x="996516" y="58236"/>
                    <a:pt x="1009286" y="89067"/>
                    <a:pt x="1009286" y="121216"/>
                  </a:cubicBezTo>
                  <a:lnTo>
                    <a:pt x="1009286" y="900749"/>
                  </a:lnTo>
                  <a:cubicBezTo>
                    <a:pt x="1009286" y="932898"/>
                    <a:pt x="996516" y="963729"/>
                    <a:pt x="973783" y="986462"/>
                  </a:cubicBezTo>
                  <a:cubicBezTo>
                    <a:pt x="951051" y="1009194"/>
                    <a:pt x="920219" y="1021965"/>
                    <a:pt x="888071" y="1021965"/>
                  </a:cubicBezTo>
                  <a:lnTo>
                    <a:pt x="121216" y="1021965"/>
                  </a:lnTo>
                  <a:cubicBezTo>
                    <a:pt x="89067" y="1021965"/>
                    <a:pt x="58236" y="1009194"/>
                    <a:pt x="35503" y="986462"/>
                  </a:cubicBezTo>
                  <a:cubicBezTo>
                    <a:pt x="12771" y="963729"/>
                    <a:pt x="0" y="932898"/>
                    <a:pt x="0" y="900749"/>
                  </a:cubicBezTo>
                  <a:lnTo>
                    <a:pt x="0" y="121216"/>
                  </a:lnTo>
                  <a:cubicBezTo>
                    <a:pt x="0" y="89067"/>
                    <a:pt x="12771" y="58236"/>
                    <a:pt x="35503" y="35503"/>
                  </a:cubicBezTo>
                  <a:cubicBezTo>
                    <a:pt x="58236" y="12771"/>
                    <a:pt x="89067" y="0"/>
                    <a:pt x="121216" y="0"/>
                  </a:cubicBezTo>
                  <a:close/>
                </a:path>
              </a:pathLst>
            </a:custGeom>
            <a:solidFill>
              <a:srgbClr val="C8C4B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1009286" cy="1050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8700" y="1028700"/>
            <a:ext cx="5033273" cy="6432694"/>
            <a:chOff x="0" y="0"/>
            <a:chExt cx="5787274" cy="73963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787274" cy="7396333"/>
            </a:xfrm>
            <a:custGeom>
              <a:avLst/>
              <a:gdLst/>
              <a:ahLst/>
              <a:cxnLst/>
              <a:rect l="l" t="t" r="r" b="b"/>
              <a:pathLst>
                <a:path w="5787274" h="7396333">
                  <a:moveTo>
                    <a:pt x="5787274" y="726320"/>
                  </a:moveTo>
                  <a:lnTo>
                    <a:pt x="5787274" y="3076874"/>
                  </a:lnTo>
                  <a:cubicBezTo>
                    <a:pt x="5787274" y="3286930"/>
                    <a:pt x="5676461" y="3486631"/>
                    <a:pt x="5485221" y="3625683"/>
                  </a:cubicBezTo>
                  <a:cubicBezTo>
                    <a:pt x="5293980" y="3763254"/>
                    <a:pt x="5183167" y="3962955"/>
                    <a:pt x="5183167" y="4174491"/>
                  </a:cubicBezTo>
                  <a:lnTo>
                    <a:pt x="5183167" y="6670013"/>
                  </a:lnTo>
                  <a:cubicBezTo>
                    <a:pt x="5183167" y="7070894"/>
                    <a:pt x="4789962" y="7396333"/>
                    <a:pt x="4305603" y="7396333"/>
                  </a:cubicBezTo>
                  <a:lnTo>
                    <a:pt x="877564" y="7396333"/>
                  </a:lnTo>
                  <a:cubicBezTo>
                    <a:pt x="393206" y="7396333"/>
                    <a:pt x="0" y="7070894"/>
                    <a:pt x="0" y="6670013"/>
                  </a:cubicBezTo>
                  <a:lnTo>
                    <a:pt x="0" y="726320"/>
                  </a:lnTo>
                  <a:cubicBezTo>
                    <a:pt x="0" y="325439"/>
                    <a:pt x="393206" y="0"/>
                    <a:pt x="877564" y="0"/>
                  </a:cubicBezTo>
                  <a:lnTo>
                    <a:pt x="4911497" y="0"/>
                  </a:lnTo>
                  <a:cubicBezTo>
                    <a:pt x="5395856" y="0"/>
                    <a:pt x="5787274" y="325439"/>
                    <a:pt x="5787274" y="726320"/>
                  </a:cubicBezTo>
                  <a:close/>
                </a:path>
              </a:pathLst>
            </a:custGeom>
            <a:blipFill>
              <a:blip r:embed="rId2"/>
              <a:stretch>
                <a:fillRect l="-36211" t="-14115" r="-9764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208532" y="1969955"/>
            <a:ext cx="1664541" cy="166454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10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5471185" y="2232609"/>
            <a:ext cx="1139233" cy="1139233"/>
          </a:xfrm>
          <a:custGeom>
            <a:avLst/>
            <a:gdLst/>
            <a:ahLst/>
            <a:cxnLst/>
            <a:rect l="l" t="t" r="r" b="b"/>
            <a:pathLst>
              <a:path w="1139233" h="1139233">
                <a:moveTo>
                  <a:pt x="0" y="0"/>
                </a:moveTo>
                <a:lnTo>
                  <a:pt x="1139234" y="0"/>
                </a:lnTo>
                <a:lnTo>
                  <a:pt x="1139234" y="1139233"/>
                </a:lnTo>
                <a:lnTo>
                  <a:pt x="0" y="11392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10255" y="1028700"/>
            <a:ext cx="2859099" cy="2047358"/>
            <a:chOff x="0" y="0"/>
            <a:chExt cx="753014" cy="539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3014" cy="539222"/>
            </a:xfrm>
            <a:custGeom>
              <a:avLst/>
              <a:gdLst/>
              <a:ahLst/>
              <a:cxnLst/>
              <a:rect l="l" t="t" r="r" b="b"/>
              <a:pathLst>
                <a:path w="753014" h="539222">
                  <a:moveTo>
                    <a:pt x="108313" y="0"/>
                  </a:moveTo>
                  <a:lnTo>
                    <a:pt x="644701" y="0"/>
                  </a:lnTo>
                  <a:cubicBezTo>
                    <a:pt x="704520" y="0"/>
                    <a:pt x="753014" y="48493"/>
                    <a:pt x="753014" y="108313"/>
                  </a:cubicBezTo>
                  <a:lnTo>
                    <a:pt x="753014" y="430909"/>
                  </a:lnTo>
                  <a:cubicBezTo>
                    <a:pt x="753014" y="490728"/>
                    <a:pt x="704520" y="539222"/>
                    <a:pt x="644701" y="539222"/>
                  </a:cubicBezTo>
                  <a:lnTo>
                    <a:pt x="108313" y="539222"/>
                  </a:lnTo>
                  <a:cubicBezTo>
                    <a:pt x="48493" y="539222"/>
                    <a:pt x="0" y="490728"/>
                    <a:pt x="0" y="430909"/>
                  </a:cubicBezTo>
                  <a:lnTo>
                    <a:pt x="0" y="108313"/>
                  </a:lnTo>
                  <a:cubicBezTo>
                    <a:pt x="0" y="48493"/>
                    <a:pt x="48493" y="0"/>
                    <a:pt x="108313" y="0"/>
                  </a:cubicBezTo>
                  <a:close/>
                </a:path>
              </a:pathLst>
            </a:custGeom>
            <a:solidFill>
              <a:srgbClr val="472C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753014" cy="567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400201" y="1028700"/>
            <a:ext cx="2859099" cy="2047358"/>
            <a:chOff x="0" y="0"/>
            <a:chExt cx="753014" cy="539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53014" cy="539222"/>
            </a:xfrm>
            <a:custGeom>
              <a:avLst/>
              <a:gdLst/>
              <a:ahLst/>
              <a:cxnLst/>
              <a:rect l="l" t="t" r="r" b="b"/>
              <a:pathLst>
                <a:path w="753014" h="539222">
                  <a:moveTo>
                    <a:pt x="108313" y="0"/>
                  </a:moveTo>
                  <a:lnTo>
                    <a:pt x="644701" y="0"/>
                  </a:lnTo>
                  <a:cubicBezTo>
                    <a:pt x="704520" y="0"/>
                    <a:pt x="753014" y="48493"/>
                    <a:pt x="753014" y="108313"/>
                  </a:cubicBezTo>
                  <a:lnTo>
                    <a:pt x="753014" y="430909"/>
                  </a:lnTo>
                  <a:cubicBezTo>
                    <a:pt x="753014" y="490728"/>
                    <a:pt x="704520" y="539222"/>
                    <a:pt x="644701" y="539222"/>
                  </a:cubicBezTo>
                  <a:lnTo>
                    <a:pt x="108313" y="539222"/>
                  </a:lnTo>
                  <a:cubicBezTo>
                    <a:pt x="48493" y="539222"/>
                    <a:pt x="0" y="490728"/>
                    <a:pt x="0" y="430909"/>
                  </a:cubicBezTo>
                  <a:lnTo>
                    <a:pt x="0" y="108313"/>
                  </a:lnTo>
                  <a:cubicBezTo>
                    <a:pt x="0" y="48493"/>
                    <a:pt x="48493" y="0"/>
                    <a:pt x="108313" y="0"/>
                  </a:cubicBezTo>
                  <a:close/>
                </a:path>
              </a:pathLst>
            </a:custGeom>
            <a:solidFill>
              <a:srgbClr val="C8C4B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753014" cy="567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609299" y="2052379"/>
            <a:ext cx="9650001" cy="7205921"/>
            <a:chOff x="0" y="0"/>
            <a:chExt cx="2541564" cy="18978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41564" cy="1897856"/>
            </a:xfrm>
            <a:custGeom>
              <a:avLst/>
              <a:gdLst/>
              <a:ahLst/>
              <a:cxnLst/>
              <a:rect l="l" t="t" r="r" b="b"/>
              <a:pathLst>
                <a:path w="2541564" h="1897856">
                  <a:moveTo>
                    <a:pt x="48136" y="0"/>
                  </a:moveTo>
                  <a:lnTo>
                    <a:pt x="2493428" y="0"/>
                  </a:lnTo>
                  <a:cubicBezTo>
                    <a:pt x="2506194" y="0"/>
                    <a:pt x="2518438" y="5071"/>
                    <a:pt x="2527465" y="14099"/>
                  </a:cubicBezTo>
                  <a:cubicBezTo>
                    <a:pt x="2536493" y="23126"/>
                    <a:pt x="2541564" y="35370"/>
                    <a:pt x="2541564" y="48136"/>
                  </a:cubicBezTo>
                  <a:lnTo>
                    <a:pt x="2541564" y="1849720"/>
                  </a:lnTo>
                  <a:cubicBezTo>
                    <a:pt x="2541564" y="1876304"/>
                    <a:pt x="2520013" y="1897856"/>
                    <a:pt x="2493428" y="1897856"/>
                  </a:cubicBezTo>
                  <a:lnTo>
                    <a:pt x="48136" y="1897856"/>
                  </a:lnTo>
                  <a:cubicBezTo>
                    <a:pt x="35370" y="1897856"/>
                    <a:pt x="23126" y="1892784"/>
                    <a:pt x="14099" y="1883757"/>
                  </a:cubicBezTo>
                  <a:cubicBezTo>
                    <a:pt x="5071" y="1874730"/>
                    <a:pt x="0" y="1862486"/>
                    <a:pt x="0" y="1849720"/>
                  </a:cubicBezTo>
                  <a:lnTo>
                    <a:pt x="0" y="48136"/>
                  </a:lnTo>
                  <a:cubicBezTo>
                    <a:pt x="0" y="21551"/>
                    <a:pt x="21551" y="0"/>
                    <a:pt x="4813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541564" cy="1926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426316" y="2849850"/>
            <a:ext cx="7403435" cy="919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39"/>
              </a:lnSpc>
            </a:pPr>
            <a:r>
              <a:rPr lang="en-US" sz="6399">
                <a:solidFill>
                  <a:srgbClr val="0E1011"/>
                </a:solidFill>
                <a:latin typeface="Hagrid"/>
                <a:ea typeface="Hagrid"/>
                <a:cs typeface="Hagrid"/>
                <a:sym typeface="Hagrid"/>
              </a:rPr>
              <a:t>FRED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93068" y="4197422"/>
            <a:ext cx="8482462" cy="387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E1011"/>
                </a:solidFill>
                <a:latin typeface="TT Norms Bold"/>
                <a:ea typeface="TT Norms Bold"/>
                <a:cs typeface="TT Norms Bold"/>
                <a:sym typeface="TT Norms Bold"/>
              </a:rPr>
              <a:t>Overview:</a:t>
            </a:r>
          </a:p>
          <a:p>
            <a:pPr marL="863601" lvl="2" indent="-287867" algn="just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E1011"/>
                </a:solidFill>
                <a:latin typeface="TT Norms"/>
                <a:ea typeface="TT Norms"/>
                <a:cs typeface="TT Norms"/>
                <a:sym typeface="TT Norms"/>
              </a:rPr>
              <a:t>Online database </a:t>
            </a:r>
            <a:r>
              <a:rPr lang="en-US" sz="2000" b="1">
                <a:solidFill>
                  <a:srgbClr val="0E1011"/>
                </a:solidFill>
                <a:latin typeface="TT Norms Bold"/>
                <a:ea typeface="TT Norms Bold"/>
                <a:cs typeface="TT Norms Bold"/>
                <a:sym typeface="TT Norms Bold"/>
              </a:rPr>
              <a:t>maintained by the Federal Reserve Bank of St. Louis.</a:t>
            </a:r>
          </a:p>
          <a:p>
            <a:pPr marL="863601" lvl="2" indent="-287867" algn="just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E1011"/>
                </a:solidFill>
                <a:latin typeface="TT Norms"/>
                <a:ea typeface="TT Norms"/>
                <a:cs typeface="TT Norms"/>
                <a:sym typeface="TT Norms"/>
              </a:rPr>
              <a:t>Contains </a:t>
            </a:r>
            <a:r>
              <a:rPr lang="en-US" sz="2000" b="1">
                <a:solidFill>
                  <a:srgbClr val="0E1011"/>
                </a:solidFill>
                <a:latin typeface="TT Norms Bold"/>
                <a:ea typeface="TT Norms Bold"/>
                <a:cs typeface="TT Norms Bold"/>
                <a:sym typeface="TT Norms Bold"/>
              </a:rPr>
              <a:t>hundreds of thousands of economic data time series.</a:t>
            </a:r>
          </a:p>
          <a:p>
            <a:pPr algn="just">
              <a:lnSpc>
                <a:spcPts val="2800"/>
              </a:lnSpc>
            </a:pPr>
            <a:endParaRPr lang="en-US" sz="2000" b="1">
              <a:solidFill>
                <a:srgbClr val="0E1011"/>
              </a:solidFill>
              <a:latin typeface="TT Norms Bold"/>
              <a:ea typeface="TT Norms Bold"/>
              <a:cs typeface="TT Norms Bold"/>
              <a:sym typeface="TT Norms Bold"/>
            </a:endParaRP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E1011"/>
                </a:solidFill>
                <a:latin typeface="TT Norms Bold"/>
                <a:ea typeface="TT Norms Bold"/>
                <a:cs typeface="TT Norms Bold"/>
                <a:sym typeface="TT Norms Bold"/>
              </a:rPr>
              <a:t>Data Sources and Growth</a:t>
            </a:r>
          </a:p>
          <a:p>
            <a:pPr marL="863601" lvl="2" indent="-287867" algn="just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E1011"/>
                </a:solidFill>
                <a:latin typeface="TT Norms"/>
                <a:ea typeface="TT Norms"/>
                <a:cs typeface="TT Norms"/>
                <a:sym typeface="TT Norms"/>
              </a:rPr>
              <a:t>Initially featured data from </a:t>
            </a:r>
            <a:r>
              <a:rPr lang="en-US" sz="2000" b="1">
                <a:solidFill>
                  <a:srgbClr val="0E1011"/>
                </a:solidFill>
                <a:latin typeface="TT Norms Bold"/>
                <a:ea typeface="TT Norms Bold"/>
                <a:cs typeface="TT Norms Bold"/>
                <a:sym typeface="TT Norms Bold"/>
              </a:rPr>
              <a:t>U.S. government agencies (e.g., Board of Governors, Bureau of Economic Analysis, Bureau of Labor Statistics, and Census).</a:t>
            </a:r>
          </a:p>
          <a:p>
            <a:pPr marL="863601" lvl="2" indent="-287867" algn="just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E1011"/>
                </a:solidFill>
                <a:latin typeface="TT Norms"/>
                <a:ea typeface="TT Norms"/>
                <a:cs typeface="TT Norms"/>
                <a:sym typeface="TT Norms"/>
              </a:rPr>
              <a:t>Expanded to include a broader range of </a:t>
            </a:r>
            <a:r>
              <a:rPr lang="en-US" sz="2000" b="1">
                <a:solidFill>
                  <a:srgbClr val="0E1011"/>
                </a:solidFill>
                <a:latin typeface="TT Norms Bold"/>
                <a:ea typeface="TT Norms Bold"/>
                <a:cs typeface="TT Norms Bold"/>
                <a:sym typeface="TT Norms Bold"/>
              </a:rPr>
              <a:t>national, regional, and international data.</a:t>
            </a:r>
          </a:p>
        </p:txBody>
      </p:sp>
      <p:sp>
        <p:nvSpPr>
          <p:cNvPr id="13" name="AutoShape 13"/>
          <p:cNvSpPr/>
          <p:nvPr/>
        </p:nvSpPr>
        <p:spPr>
          <a:xfrm>
            <a:off x="1028700" y="9277350"/>
            <a:ext cx="5844372" cy="0"/>
          </a:xfrm>
          <a:prstGeom prst="line">
            <a:avLst/>
          </a:prstGeom>
          <a:ln w="38100" cap="flat">
            <a:solidFill>
              <a:srgbClr val="472C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3040938" y="4655155"/>
            <a:ext cx="3832134" cy="3880273"/>
            <a:chOff x="0" y="0"/>
            <a:chExt cx="1009286" cy="102196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09286" cy="1021965"/>
            </a:xfrm>
            <a:custGeom>
              <a:avLst/>
              <a:gdLst/>
              <a:ahLst/>
              <a:cxnLst/>
              <a:rect l="l" t="t" r="r" b="b"/>
              <a:pathLst>
                <a:path w="1009286" h="1021965">
                  <a:moveTo>
                    <a:pt x="121216" y="0"/>
                  </a:moveTo>
                  <a:lnTo>
                    <a:pt x="888071" y="0"/>
                  </a:lnTo>
                  <a:cubicBezTo>
                    <a:pt x="920219" y="0"/>
                    <a:pt x="951051" y="12771"/>
                    <a:pt x="973783" y="35503"/>
                  </a:cubicBezTo>
                  <a:cubicBezTo>
                    <a:pt x="996516" y="58236"/>
                    <a:pt x="1009286" y="89067"/>
                    <a:pt x="1009286" y="121216"/>
                  </a:cubicBezTo>
                  <a:lnTo>
                    <a:pt x="1009286" y="900749"/>
                  </a:lnTo>
                  <a:cubicBezTo>
                    <a:pt x="1009286" y="932898"/>
                    <a:pt x="996516" y="963729"/>
                    <a:pt x="973783" y="986462"/>
                  </a:cubicBezTo>
                  <a:cubicBezTo>
                    <a:pt x="951051" y="1009194"/>
                    <a:pt x="920219" y="1021965"/>
                    <a:pt x="888071" y="1021965"/>
                  </a:cubicBezTo>
                  <a:lnTo>
                    <a:pt x="121216" y="1021965"/>
                  </a:lnTo>
                  <a:cubicBezTo>
                    <a:pt x="89067" y="1021965"/>
                    <a:pt x="58236" y="1009194"/>
                    <a:pt x="35503" y="986462"/>
                  </a:cubicBezTo>
                  <a:cubicBezTo>
                    <a:pt x="12771" y="963729"/>
                    <a:pt x="0" y="932898"/>
                    <a:pt x="0" y="900749"/>
                  </a:cubicBezTo>
                  <a:lnTo>
                    <a:pt x="0" y="121216"/>
                  </a:lnTo>
                  <a:cubicBezTo>
                    <a:pt x="0" y="89067"/>
                    <a:pt x="12771" y="58236"/>
                    <a:pt x="35503" y="35503"/>
                  </a:cubicBezTo>
                  <a:cubicBezTo>
                    <a:pt x="58236" y="12771"/>
                    <a:pt x="89067" y="0"/>
                    <a:pt x="121216" y="0"/>
                  </a:cubicBezTo>
                  <a:close/>
                </a:path>
              </a:pathLst>
            </a:custGeom>
            <a:solidFill>
              <a:srgbClr val="C8C4B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1009286" cy="1050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8700" y="1028700"/>
            <a:ext cx="5033273" cy="6432694"/>
            <a:chOff x="0" y="0"/>
            <a:chExt cx="5787274" cy="73963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787274" cy="7396333"/>
            </a:xfrm>
            <a:custGeom>
              <a:avLst/>
              <a:gdLst/>
              <a:ahLst/>
              <a:cxnLst/>
              <a:rect l="l" t="t" r="r" b="b"/>
              <a:pathLst>
                <a:path w="5787274" h="7396333">
                  <a:moveTo>
                    <a:pt x="5787274" y="726320"/>
                  </a:moveTo>
                  <a:lnTo>
                    <a:pt x="5787274" y="3076874"/>
                  </a:lnTo>
                  <a:cubicBezTo>
                    <a:pt x="5787274" y="3286930"/>
                    <a:pt x="5676461" y="3486631"/>
                    <a:pt x="5485221" y="3625683"/>
                  </a:cubicBezTo>
                  <a:cubicBezTo>
                    <a:pt x="5293980" y="3763254"/>
                    <a:pt x="5183167" y="3962955"/>
                    <a:pt x="5183167" y="4174491"/>
                  </a:cubicBezTo>
                  <a:lnTo>
                    <a:pt x="5183167" y="6670013"/>
                  </a:lnTo>
                  <a:cubicBezTo>
                    <a:pt x="5183167" y="7070894"/>
                    <a:pt x="4789962" y="7396333"/>
                    <a:pt x="4305603" y="7396333"/>
                  </a:cubicBezTo>
                  <a:lnTo>
                    <a:pt x="877564" y="7396333"/>
                  </a:lnTo>
                  <a:cubicBezTo>
                    <a:pt x="393206" y="7396333"/>
                    <a:pt x="0" y="7070894"/>
                    <a:pt x="0" y="6670013"/>
                  </a:cubicBezTo>
                  <a:lnTo>
                    <a:pt x="0" y="726320"/>
                  </a:lnTo>
                  <a:cubicBezTo>
                    <a:pt x="0" y="325439"/>
                    <a:pt x="393206" y="0"/>
                    <a:pt x="877564" y="0"/>
                  </a:cubicBezTo>
                  <a:lnTo>
                    <a:pt x="4911497" y="0"/>
                  </a:lnTo>
                  <a:cubicBezTo>
                    <a:pt x="5395856" y="0"/>
                    <a:pt x="5787274" y="325439"/>
                    <a:pt x="5787274" y="726320"/>
                  </a:cubicBezTo>
                  <a:close/>
                </a:path>
              </a:pathLst>
            </a:custGeom>
            <a:blipFill>
              <a:blip r:embed="rId2"/>
              <a:stretch>
                <a:fillRect l="-69098" t="-14928" r="-70848" b="-215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208532" y="1969955"/>
            <a:ext cx="1664541" cy="166454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10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5471185" y="2232609"/>
            <a:ext cx="1139233" cy="1139233"/>
          </a:xfrm>
          <a:custGeom>
            <a:avLst/>
            <a:gdLst/>
            <a:ahLst/>
            <a:cxnLst/>
            <a:rect l="l" t="t" r="r" b="b"/>
            <a:pathLst>
              <a:path w="1139233" h="1139233">
                <a:moveTo>
                  <a:pt x="0" y="0"/>
                </a:moveTo>
                <a:lnTo>
                  <a:pt x="1139234" y="0"/>
                </a:lnTo>
                <a:lnTo>
                  <a:pt x="1139234" y="1139233"/>
                </a:lnTo>
                <a:lnTo>
                  <a:pt x="0" y="11392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8500" y="-764076"/>
            <a:ext cx="11605864" cy="10022376"/>
            <a:chOff x="0" y="0"/>
            <a:chExt cx="3056688" cy="26396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56688" cy="2639638"/>
            </a:xfrm>
            <a:custGeom>
              <a:avLst/>
              <a:gdLst/>
              <a:ahLst/>
              <a:cxnLst/>
              <a:rect l="l" t="t" r="r" b="b"/>
              <a:pathLst>
                <a:path w="3056688" h="2639638">
                  <a:moveTo>
                    <a:pt x="66707" y="0"/>
                  </a:moveTo>
                  <a:lnTo>
                    <a:pt x="2989981" y="0"/>
                  </a:lnTo>
                  <a:cubicBezTo>
                    <a:pt x="3007673" y="0"/>
                    <a:pt x="3024640" y="7028"/>
                    <a:pt x="3037150" y="19538"/>
                  </a:cubicBezTo>
                  <a:cubicBezTo>
                    <a:pt x="3049660" y="32048"/>
                    <a:pt x="3056688" y="49015"/>
                    <a:pt x="3056688" y="66707"/>
                  </a:cubicBezTo>
                  <a:lnTo>
                    <a:pt x="3056688" y="2572931"/>
                  </a:lnTo>
                  <a:cubicBezTo>
                    <a:pt x="3056688" y="2590623"/>
                    <a:pt x="3049660" y="2607590"/>
                    <a:pt x="3037150" y="2620100"/>
                  </a:cubicBezTo>
                  <a:cubicBezTo>
                    <a:pt x="3024640" y="2632610"/>
                    <a:pt x="3007673" y="2639638"/>
                    <a:pt x="2989981" y="2639638"/>
                  </a:cubicBezTo>
                  <a:lnTo>
                    <a:pt x="66707" y="2639638"/>
                  </a:lnTo>
                  <a:cubicBezTo>
                    <a:pt x="49015" y="2639638"/>
                    <a:pt x="32048" y="2632610"/>
                    <a:pt x="19538" y="2620100"/>
                  </a:cubicBezTo>
                  <a:cubicBezTo>
                    <a:pt x="7028" y="2607590"/>
                    <a:pt x="0" y="2590623"/>
                    <a:pt x="0" y="2572931"/>
                  </a:cubicBezTo>
                  <a:lnTo>
                    <a:pt x="0" y="66707"/>
                  </a:lnTo>
                  <a:cubicBezTo>
                    <a:pt x="0" y="49015"/>
                    <a:pt x="7028" y="32048"/>
                    <a:pt x="19538" y="19538"/>
                  </a:cubicBezTo>
                  <a:cubicBezTo>
                    <a:pt x="32048" y="7028"/>
                    <a:pt x="49015" y="0"/>
                    <a:pt x="66707" y="0"/>
                  </a:cubicBezTo>
                  <a:close/>
                </a:path>
              </a:pathLst>
            </a:custGeom>
            <a:solidFill>
              <a:srgbClr val="EFF0F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056688" cy="2668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89642" y="1759102"/>
            <a:ext cx="2859099" cy="2047358"/>
            <a:chOff x="0" y="0"/>
            <a:chExt cx="753014" cy="539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53014" cy="539222"/>
            </a:xfrm>
            <a:custGeom>
              <a:avLst/>
              <a:gdLst/>
              <a:ahLst/>
              <a:cxnLst/>
              <a:rect l="l" t="t" r="r" b="b"/>
              <a:pathLst>
                <a:path w="753014" h="539222">
                  <a:moveTo>
                    <a:pt x="108313" y="0"/>
                  </a:moveTo>
                  <a:lnTo>
                    <a:pt x="644701" y="0"/>
                  </a:lnTo>
                  <a:cubicBezTo>
                    <a:pt x="704520" y="0"/>
                    <a:pt x="753014" y="48493"/>
                    <a:pt x="753014" y="108313"/>
                  </a:cubicBezTo>
                  <a:lnTo>
                    <a:pt x="753014" y="430909"/>
                  </a:lnTo>
                  <a:cubicBezTo>
                    <a:pt x="753014" y="490728"/>
                    <a:pt x="704520" y="539222"/>
                    <a:pt x="644701" y="539222"/>
                  </a:cubicBezTo>
                  <a:lnTo>
                    <a:pt x="108313" y="539222"/>
                  </a:lnTo>
                  <a:cubicBezTo>
                    <a:pt x="48493" y="539222"/>
                    <a:pt x="0" y="490728"/>
                    <a:pt x="0" y="430909"/>
                  </a:cubicBezTo>
                  <a:lnTo>
                    <a:pt x="0" y="108313"/>
                  </a:lnTo>
                  <a:cubicBezTo>
                    <a:pt x="0" y="48493"/>
                    <a:pt x="48493" y="0"/>
                    <a:pt x="108313" y="0"/>
                  </a:cubicBezTo>
                  <a:close/>
                </a:path>
              </a:pathLst>
            </a:custGeom>
            <a:solidFill>
              <a:srgbClr val="472C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753014" cy="567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379589" y="1759102"/>
            <a:ext cx="2859099" cy="2047358"/>
            <a:chOff x="0" y="0"/>
            <a:chExt cx="753014" cy="53922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53014" cy="539222"/>
            </a:xfrm>
            <a:custGeom>
              <a:avLst/>
              <a:gdLst/>
              <a:ahLst/>
              <a:cxnLst/>
              <a:rect l="l" t="t" r="r" b="b"/>
              <a:pathLst>
                <a:path w="753014" h="539222">
                  <a:moveTo>
                    <a:pt x="108313" y="0"/>
                  </a:moveTo>
                  <a:lnTo>
                    <a:pt x="644701" y="0"/>
                  </a:lnTo>
                  <a:cubicBezTo>
                    <a:pt x="704520" y="0"/>
                    <a:pt x="753014" y="48493"/>
                    <a:pt x="753014" y="108313"/>
                  </a:cubicBezTo>
                  <a:lnTo>
                    <a:pt x="753014" y="430909"/>
                  </a:lnTo>
                  <a:cubicBezTo>
                    <a:pt x="753014" y="490728"/>
                    <a:pt x="704520" y="539222"/>
                    <a:pt x="644701" y="539222"/>
                  </a:cubicBezTo>
                  <a:lnTo>
                    <a:pt x="108313" y="539222"/>
                  </a:lnTo>
                  <a:cubicBezTo>
                    <a:pt x="48493" y="539222"/>
                    <a:pt x="0" y="490728"/>
                    <a:pt x="0" y="430909"/>
                  </a:cubicBezTo>
                  <a:lnTo>
                    <a:pt x="0" y="108313"/>
                  </a:lnTo>
                  <a:cubicBezTo>
                    <a:pt x="0" y="48493"/>
                    <a:pt x="48493" y="0"/>
                    <a:pt x="108313" y="0"/>
                  </a:cubicBezTo>
                  <a:close/>
                </a:path>
              </a:pathLst>
            </a:custGeom>
            <a:solidFill>
              <a:srgbClr val="C8C4B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753014" cy="567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61896" y="335125"/>
            <a:ext cx="9465073" cy="7584747"/>
            <a:chOff x="0" y="0"/>
            <a:chExt cx="1466387" cy="117507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66387" cy="1175076"/>
            </a:xfrm>
            <a:custGeom>
              <a:avLst/>
              <a:gdLst/>
              <a:ahLst/>
              <a:cxnLst/>
              <a:rect l="l" t="t" r="r" b="b"/>
              <a:pathLst>
                <a:path w="1466387" h="1175076">
                  <a:moveTo>
                    <a:pt x="18813" y="0"/>
                  </a:moveTo>
                  <a:lnTo>
                    <a:pt x="1447575" y="0"/>
                  </a:lnTo>
                  <a:cubicBezTo>
                    <a:pt x="1457965" y="0"/>
                    <a:pt x="1466387" y="8423"/>
                    <a:pt x="1466387" y="18813"/>
                  </a:cubicBezTo>
                  <a:lnTo>
                    <a:pt x="1466387" y="1156263"/>
                  </a:lnTo>
                  <a:cubicBezTo>
                    <a:pt x="1466387" y="1166653"/>
                    <a:pt x="1457965" y="1175076"/>
                    <a:pt x="1447575" y="1175076"/>
                  </a:cubicBezTo>
                  <a:lnTo>
                    <a:pt x="18813" y="1175076"/>
                  </a:lnTo>
                  <a:cubicBezTo>
                    <a:pt x="8423" y="1175076"/>
                    <a:pt x="0" y="1166653"/>
                    <a:pt x="0" y="1156263"/>
                  </a:cubicBezTo>
                  <a:lnTo>
                    <a:pt x="0" y="18813"/>
                  </a:lnTo>
                  <a:cubicBezTo>
                    <a:pt x="0" y="8423"/>
                    <a:pt x="8423" y="0"/>
                    <a:pt x="18813" y="0"/>
                  </a:cubicBezTo>
                  <a:close/>
                </a:path>
              </a:pathLst>
            </a:custGeom>
            <a:blipFill>
              <a:blip r:embed="rId2"/>
              <a:stretch>
                <a:fillRect l="-24700" t="-15357" r="-24817" b="-100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856049" y="2756910"/>
            <a:ext cx="7382638" cy="5633929"/>
            <a:chOff x="0" y="0"/>
            <a:chExt cx="1944399" cy="14838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44399" cy="1483833"/>
            </a:xfrm>
            <a:custGeom>
              <a:avLst/>
              <a:gdLst/>
              <a:ahLst/>
              <a:cxnLst/>
              <a:rect l="l" t="t" r="r" b="b"/>
              <a:pathLst>
                <a:path w="1944399" h="1483833">
                  <a:moveTo>
                    <a:pt x="52433" y="0"/>
                  </a:moveTo>
                  <a:lnTo>
                    <a:pt x="1891965" y="0"/>
                  </a:lnTo>
                  <a:cubicBezTo>
                    <a:pt x="1920923" y="0"/>
                    <a:pt x="1944399" y="23475"/>
                    <a:pt x="1944399" y="52433"/>
                  </a:cubicBezTo>
                  <a:lnTo>
                    <a:pt x="1944399" y="1431400"/>
                  </a:lnTo>
                  <a:cubicBezTo>
                    <a:pt x="1944399" y="1460358"/>
                    <a:pt x="1920923" y="1483833"/>
                    <a:pt x="1891965" y="1483833"/>
                  </a:cubicBezTo>
                  <a:lnTo>
                    <a:pt x="52433" y="1483833"/>
                  </a:lnTo>
                  <a:cubicBezTo>
                    <a:pt x="23475" y="1483833"/>
                    <a:pt x="0" y="1460358"/>
                    <a:pt x="0" y="1431400"/>
                  </a:cubicBezTo>
                  <a:lnTo>
                    <a:pt x="0" y="52433"/>
                  </a:lnTo>
                  <a:cubicBezTo>
                    <a:pt x="0" y="23475"/>
                    <a:pt x="23475" y="0"/>
                    <a:pt x="52433" y="0"/>
                  </a:cubicBezTo>
                  <a:close/>
                </a:path>
              </a:pathLst>
            </a:custGeom>
            <a:solidFill>
              <a:srgbClr val="C8C4B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944399" cy="1512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329903" y="7523377"/>
            <a:ext cx="1734923" cy="1734923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2C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0603662" y="7797137"/>
            <a:ext cx="1187404" cy="1187404"/>
          </a:xfrm>
          <a:custGeom>
            <a:avLst/>
            <a:gdLst/>
            <a:ahLst/>
            <a:cxnLst/>
            <a:rect l="l" t="t" r="r" b="b"/>
            <a:pathLst>
              <a:path w="1187404" h="1187404">
                <a:moveTo>
                  <a:pt x="0" y="0"/>
                </a:moveTo>
                <a:lnTo>
                  <a:pt x="1187404" y="0"/>
                </a:lnTo>
                <a:lnTo>
                  <a:pt x="1187404" y="1187404"/>
                </a:lnTo>
                <a:lnTo>
                  <a:pt x="0" y="11874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 flipV="1">
            <a:off x="14379589" y="9239250"/>
            <a:ext cx="2879711" cy="0"/>
          </a:xfrm>
          <a:prstGeom prst="line">
            <a:avLst/>
          </a:prstGeom>
          <a:ln w="38100" cap="flat">
            <a:solidFill>
              <a:srgbClr val="472C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10306972" y="4304262"/>
            <a:ext cx="6480794" cy="1974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700"/>
              </a:lnSpc>
            </a:pPr>
            <a:r>
              <a:rPr lang="en-US" sz="7000">
                <a:solidFill>
                  <a:srgbClr val="0E1011"/>
                </a:solidFill>
                <a:latin typeface="Hagrid"/>
                <a:ea typeface="Hagrid"/>
                <a:cs typeface="Hagrid"/>
                <a:sym typeface="Hagrid"/>
              </a:rPr>
              <a:t>Data Retrieval</a:t>
            </a:r>
          </a:p>
        </p:txBody>
      </p:sp>
      <p:sp>
        <p:nvSpPr>
          <p:cNvPr id="22" name="Freeform 22"/>
          <p:cNvSpPr/>
          <p:nvPr/>
        </p:nvSpPr>
        <p:spPr>
          <a:xfrm>
            <a:off x="3415844" y="5791525"/>
            <a:ext cx="2551397" cy="746864"/>
          </a:xfrm>
          <a:custGeom>
            <a:avLst/>
            <a:gdLst/>
            <a:ahLst/>
            <a:cxnLst/>
            <a:rect l="l" t="t" r="r" b="b"/>
            <a:pathLst>
              <a:path w="2551397" h="746864">
                <a:moveTo>
                  <a:pt x="0" y="0"/>
                </a:moveTo>
                <a:lnTo>
                  <a:pt x="2551397" y="0"/>
                </a:lnTo>
                <a:lnTo>
                  <a:pt x="2551397" y="746863"/>
                </a:lnTo>
                <a:lnTo>
                  <a:pt x="0" y="7468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8500" y="-764076"/>
            <a:ext cx="11605864" cy="10022376"/>
            <a:chOff x="0" y="0"/>
            <a:chExt cx="3056688" cy="26396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56688" cy="2639638"/>
            </a:xfrm>
            <a:custGeom>
              <a:avLst/>
              <a:gdLst/>
              <a:ahLst/>
              <a:cxnLst/>
              <a:rect l="l" t="t" r="r" b="b"/>
              <a:pathLst>
                <a:path w="3056688" h="2639638">
                  <a:moveTo>
                    <a:pt x="66707" y="0"/>
                  </a:moveTo>
                  <a:lnTo>
                    <a:pt x="2989981" y="0"/>
                  </a:lnTo>
                  <a:cubicBezTo>
                    <a:pt x="3007673" y="0"/>
                    <a:pt x="3024640" y="7028"/>
                    <a:pt x="3037150" y="19538"/>
                  </a:cubicBezTo>
                  <a:cubicBezTo>
                    <a:pt x="3049660" y="32048"/>
                    <a:pt x="3056688" y="49015"/>
                    <a:pt x="3056688" y="66707"/>
                  </a:cubicBezTo>
                  <a:lnTo>
                    <a:pt x="3056688" y="2572931"/>
                  </a:lnTo>
                  <a:cubicBezTo>
                    <a:pt x="3056688" y="2590623"/>
                    <a:pt x="3049660" y="2607590"/>
                    <a:pt x="3037150" y="2620100"/>
                  </a:cubicBezTo>
                  <a:cubicBezTo>
                    <a:pt x="3024640" y="2632610"/>
                    <a:pt x="3007673" y="2639638"/>
                    <a:pt x="2989981" y="2639638"/>
                  </a:cubicBezTo>
                  <a:lnTo>
                    <a:pt x="66707" y="2639638"/>
                  </a:lnTo>
                  <a:cubicBezTo>
                    <a:pt x="49015" y="2639638"/>
                    <a:pt x="32048" y="2632610"/>
                    <a:pt x="19538" y="2620100"/>
                  </a:cubicBezTo>
                  <a:cubicBezTo>
                    <a:pt x="7028" y="2607590"/>
                    <a:pt x="0" y="2590623"/>
                    <a:pt x="0" y="2572931"/>
                  </a:cubicBezTo>
                  <a:lnTo>
                    <a:pt x="0" y="66707"/>
                  </a:lnTo>
                  <a:cubicBezTo>
                    <a:pt x="0" y="49015"/>
                    <a:pt x="7028" y="32048"/>
                    <a:pt x="19538" y="19538"/>
                  </a:cubicBezTo>
                  <a:cubicBezTo>
                    <a:pt x="32048" y="7028"/>
                    <a:pt x="49015" y="0"/>
                    <a:pt x="66707" y="0"/>
                  </a:cubicBezTo>
                  <a:close/>
                </a:path>
              </a:pathLst>
            </a:custGeom>
            <a:solidFill>
              <a:srgbClr val="EFF0F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056688" cy="2668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89642" y="1759102"/>
            <a:ext cx="2859099" cy="2047358"/>
            <a:chOff x="0" y="0"/>
            <a:chExt cx="753014" cy="539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53014" cy="539222"/>
            </a:xfrm>
            <a:custGeom>
              <a:avLst/>
              <a:gdLst/>
              <a:ahLst/>
              <a:cxnLst/>
              <a:rect l="l" t="t" r="r" b="b"/>
              <a:pathLst>
                <a:path w="753014" h="539222">
                  <a:moveTo>
                    <a:pt x="108313" y="0"/>
                  </a:moveTo>
                  <a:lnTo>
                    <a:pt x="644701" y="0"/>
                  </a:lnTo>
                  <a:cubicBezTo>
                    <a:pt x="704520" y="0"/>
                    <a:pt x="753014" y="48493"/>
                    <a:pt x="753014" y="108313"/>
                  </a:cubicBezTo>
                  <a:lnTo>
                    <a:pt x="753014" y="430909"/>
                  </a:lnTo>
                  <a:cubicBezTo>
                    <a:pt x="753014" y="490728"/>
                    <a:pt x="704520" y="539222"/>
                    <a:pt x="644701" y="539222"/>
                  </a:cubicBezTo>
                  <a:lnTo>
                    <a:pt x="108313" y="539222"/>
                  </a:lnTo>
                  <a:cubicBezTo>
                    <a:pt x="48493" y="539222"/>
                    <a:pt x="0" y="490728"/>
                    <a:pt x="0" y="430909"/>
                  </a:cubicBezTo>
                  <a:lnTo>
                    <a:pt x="0" y="108313"/>
                  </a:lnTo>
                  <a:cubicBezTo>
                    <a:pt x="0" y="48493"/>
                    <a:pt x="48493" y="0"/>
                    <a:pt x="108313" y="0"/>
                  </a:cubicBezTo>
                  <a:close/>
                </a:path>
              </a:pathLst>
            </a:custGeom>
            <a:solidFill>
              <a:srgbClr val="472C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753014" cy="567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379589" y="1759102"/>
            <a:ext cx="2859099" cy="2047358"/>
            <a:chOff x="0" y="0"/>
            <a:chExt cx="753014" cy="53922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53014" cy="539222"/>
            </a:xfrm>
            <a:custGeom>
              <a:avLst/>
              <a:gdLst/>
              <a:ahLst/>
              <a:cxnLst/>
              <a:rect l="l" t="t" r="r" b="b"/>
              <a:pathLst>
                <a:path w="753014" h="539222">
                  <a:moveTo>
                    <a:pt x="108313" y="0"/>
                  </a:moveTo>
                  <a:lnTo>
                    <a:pt x="644701" y="0"/>
                  </a:lnTo>
                  <a:cubicBezTo>
                    <a:pt x="704520" y="0"/>
                    <a:pt x="753014" y="48493"/>
                    <a:pt x="753014" y="108313"/>
                  </a:cubicBezTo>
                  <a:lnTo>
                    <a:pt x="753014" y="430909"/>
                  </a:lnTo>
                  <a:cubicBezTo>
                    <a:pt x="753014" y="490728"/>
                    <a:pt x="704520" y="539222"/>
                    <a:pt x="644701" y="539222"/>
                  </a:cubicBezTo>
                  <a:lnTo>
                    <a:pt x="108313" y="539222"/>
                  </a:lnTo>
                  <a:cubicBezTo>
                    <a:pt x="48493" y="539222"/>
                    <a:pt x="0" y="490728"/>
                    <a:pt x="0" y="430909"/>
                  </a:cubicBezTo>
                  <a:lnTo>
                    <a:pt x="0" y="108313"/>
                  </a:lnTo>
                  <a:cubicBezTo>
                    <a:pt x="0" y="48493"/>
                    <a:pt x="48493" y="0"/>
                    <a:pt x="108313" y="0"/>
                  </a:cubicBezTo>
                  <a:close/>
                </a:path>
              </a:pathLst>
            </a:custGeom>
            <a:solidFill>
              <a:srgbClr val="C8C4B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753014" cy="567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61896" y="335125"/>
            <a:ext cx="9465073" cy="7584747"/>
            <a:chOff x="0" y="0"/>
            <a:chExt cx="1466387" cy="117507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66387" cy="1175076"/>
            </a:xfrm>
            <a:custGeom>
              <a:avLst/>
              <a:gdLst/>
              <a:ahLst/>
              <a:cxnLst/>
              <a:rect l="l" t="t" r="r" b="b"/>
              <a:pathLst>
                <a:path w="1466387" h="1175076">
                  <a:moveTo>
                    <a:pt x="18813" y="0"/>
                  </a:moveTo>
                  <a:lnTo>
                    <a:pt x="1447575" y="0"/>
                  </a:lnTo>
                  <a:cubicBezTo>
                    <a:pt x="1457965" y="0"/>
                    <a:pt x="1466387" y="8423"/>
                    <a:pt x="1466387" y="18813"/>
                  </a:cubicBezTo>
                  <a:lnTo>
                    <a:pt x="1466387" y="1156263"/>
                  </a:lnTo>
                  <a:cubicBezTo>
                    <a:pt x="1466387" y="1166653"/>
                    <a:pt x="1457965" y="1175076"/>
                    <a:pt x="1447575" y="1175076"/>
                  </a:cubicBezTo>
                  <a:lnTo>
                    <a:pt x="18813" y="1175076"/>
                  </a:lnTo>
                  <a:cubicBezTo>
                    <a:pt x="8423" y="1175076"/>
                    <a:pt x="0" y="1166653"/>
                    <a:pt x="0" y="1156263"/>
                  </a:cubicBezTo>
                  <a:lnTo>
                    <a:pt x="0" y="18813"/>
                  </a:lnTo>
                  <a:cubicBezTo>
                    <a:pt x="0" y="8423"/>
                    <a:pt x="8423" y="0"/>
                    <a:pt x="18813" y="0"/>
                  </a:cubicBezTo>
                  <a:close/>
                </a:path>
              </a:pathLst>
            </a:custGeom>
            <a:blipFill>
              <a:blip r:embed="rId2"/>
              <a:stretch>
                <a:fillRect l="-2412" t="-15361" r="-436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856049" y="2756910"/>
            <a:ext cx="7382638" cy="5633929"/>
            <a:chOff x="0" y="0"/>
            <a:chExt cx="1944399" cy="14838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44399" cy="1483833"/>
            </a:xfrm>
            <a:custGeom>
              <a:avLst/>
              <a:gdLst/>
              <a:ahLst/>
              <a:cxnLst/>
              <a:rect l="l" t="t" r="r" b="b"/>
              <a:pathLst>
                <a:path w="1944399" h="1483833">
                  <a:moveTo>
                    <a:pt x="52433" y="0"/>
                  </a:moveTo>
                  <a:lnTo>
                    <a:pt x="1891965" y="0"/>
                  </a:lnTo>
                  <a:cubicBezTo>
                    <a:pt x="1920923" y="0"/>
                    <a:pt x="1944399" y="23475"/>
                    <a:pt x="1944399" y="52433"/>
                  </a:cubicBezTo>
                  <a:lnTo>
                    <a:pt x="1944399" y="1431400"/>
                  </a:lnTo>
                  <a:cubicBezTo>
                    <a:pt x="1944399" y="1460358"/>
                    <a:pt x="1920923" y="1483833"/>
                    <a:pt x="1891965" y="1483833"/>
                  </a:cubicBezTo>
                  <a:lnTo>
                    <a:pt x="52433" y="1483833"/>
                  </a:lnTo>
                  <a:cubicBezTo>
                    <a:pt x="23475" y="1483833"/>
                    <a:pt x="0" y="1460358"/>
                    <a:pt x="0" y="1431400"/>
                  </a:cubicBezTo>
                  <a:lnTo>
                    <a:pt x="0" y="52433"/>
                  </a:lnTo>
                  <a:cubicBezTo>
                    <a:pt x="0" y="23475"/>
                    <a:pt x="23475" y="0"/>
                    <a:pt x="52433" y="0"/>
                  </a:cubicBezTo>
                  <a:close/>
                </a:path>
              </a:pathLst>
            </a:custGeom>
            <a:solidFill>
              <a:srgbClr val="C8C4B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944399" cy="1512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329903" y="7523377"/>
            <a:ext cx="1734923" cy="1734923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2C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0603662" y="7797137"/>
            <a:ext cx="1187404" cy="1187404"/>
          </a:xfrm>
          <a:custGeom>
            <a:avLst/>
            <a:gdLst/>
            <a:ahLst/>
            <a:cxnLst/>
            <a:rect l="l" t="t" r="r" b="b"/>
            <a:pathLst>
              <a:path w="1187404" h="1187404">
                <a:moveTo>
                  <a:pt x="0" y="0"/>
                </a:moveTo>
                <a:lnTo>
                  <a:pt x="1187404" y="0"/>
                </a:lnTo>
                <a:lnTo>
                  <a:pt x="1187404" y="1187404"/>
                </a:lnTo>
                <a:lnTo>
                  <a:pt x="0" y="11874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 flipV="1">
            <a:off x="14379589" y="9239250"/>
            <a:ext cx="2879711" cy="0"/>
          </a:xfrm>
          <a:prstGeom prst="line">
            <a:avLst/>
          </a:prstGeom>
          <a:ln w="38100" cap="flat">
            <a:solidFill>
              <a:srgbClr val="472C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10306972" y="4304262"/>
            <a:ext cx="6480794" cy="1974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700"/>
              </a:lnSpc>
            </a:pPr>
            <a:r>
              <a:rPr lang="en-US" sz="7000">
                <a:solidFill>
                  <a:srgbClr val="0E1011"/>
                </a:solidFill>
                <a:latin typeface="Hagrid"/>
                <a:ea typeface="Hagrid"/>
                <a:cs typeface="Hagrid"/>
                <a:sym typeface="Hagrid"/>
              </a:rPr>
              <a:t>Data Retrieval</a:t>
            </a:r>
          </a:p>
        </p:txBody>
      </p:sp>
      <p:sp>
        <p:nvSpPr>
          <p:cNvPr id="22" name="Freeform 22"/>
          <p:cNvSpPr/>
          <p:nvPr/>
        </p:nvSpPr>
        <p:spPr>
          <a:xfrm>
            <a:off x="7787593" y="546577"/>
            <a:ext cx="1512013" cy="1336069"/>
          </a:xfrm>
          <a:custGeom>
            <a:avLst/>
            <a:gdLst/>
            <a:ahLst/>
            <a:cxnLst/>
            <a:rect l="l" t="t" r="r" b="b"/>
            <a:pathLst>
              <a:path w="1512013" h="1336069">
                <a:moveTo>
                  <a:pt x="0" y="0"/>
                </a:moveTo>
                <a:lnTo>
                  <a:pt x="1512013" y="0"/>
                </a:lnTo>
                <a:lnTo>
                  <a:pt x="1512013" y="1336070"/>
                </a:lnTo>
                <a:lnTo>
                  <a:pt x="0" y="13360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8500" y="-764076"/>
            <a:ext cx="11605864" cy="10022376"/>
            <a:chOff x="0" y="0"/>
            <a:chExt cx="3056688" cy="26396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56688" cy="2639638"/>
            </a:xfrm>
            <a:custGeom>
              <a:avLst/>
              <a:gdLst/>
              <a:ahLst/>
              <a:cxnLst/>
              <a:rect l="l" t="t" r="r" b="b"/>
              <a:pathLst>
                <a:path w="3056688" h="2639638">
                  <a:moveTo>
                    <a:pt x="66707" y="0"/>
                  </a:moveTo>
                  <a:lnTo>
                    <a:pt x="2989981" y="0"/>
                  </a:lnTo>
                  <a:cubicBezTo>
                    <a:pt x="3007673" y="0"/>
                    <a:pt x="3024640" y="7028"/>
                    <a:pt x="3037150" y="19538"/>
                  </a:cubicBezTo>
                  <a:cubicBezTo>
                    <a:pt x="3049660" y="32048"/>
                    <a:pt x="3056688" y="49015"/>
                    <a:pt x="3056688" y="66707"/>
                  </a:cubicBezTo>
                  <a:lnTo>
                    <a:pt x="3056688" y="2572931"/>
                  </a:lnTo>
                  <a:cubicBezTo>
                    <a:pt x="3056688" y="2590623"/>
                    <a:pt x="3049660" y="2607590"/>
                    <a:pt x="3037150" y="2620100"/>
                  </a:cubicBezTo>
                  <a:cubicBezTo>
                    <a:pt x="3024640" y="2632610"/>
                    <a:pt x="3007673" y="2639638"/>
                    <a:pt x="2989981" y="2639638"/>
                  </a:cubicBezTo>
                  <a:lnTo>
                    <a:pt x="66707" y="2639638"/>
                  </a:lnTo>
                  <a:cubicBezTo>
                    <a:pt x="49015" y="2639638"/>
                    <a:pt x="32048" y="2632610"/>
                    <a:pt x="19538" y="2620100"/>
                  </a:cubicBezTo>
                  <a:cubicBezTo>
                    <a:pt x="7028" y="2607590"/>
                    <a:pt x="0" y="2590623"/>
                    <a:pt x="0" y="2572931"/>
                  </a:cubicBezTo>
                  <a:lnTo>
                    <a:pt x="0" y="66707"/>
                  </a:lnTo>
                  <a:cubicBezTo>
                    <a:pt x="0" y="49015"/>
                    <a:pt x="7028" y="32048"/>
                    <a:pt x="19538" y="19538"/>
                  </a:cubicBezTo>
                  <a:cubicBezTo>
                    <a:pt x="32048" y="7028"/>
                    <a:pt x="49015" y="0"/>
                    <a:pt x="66707" y="0"/>
                  </a:cubicBezTo>
                  <a:close/>
                </a:path>
              </a:pathLst>
            </a:custGeom>
            <a:solidFill>
              <a:srgbClr val="EFF0F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056688" cy="2668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89642" y="1759102"/>
            <a:ext cx="2859099" cy="2047358"/>
            <a:chOff x="0" y="0"/>
            <a:chExt cx="753014" cy="539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53014" cy="539222"/>
            </a:xfrm>
            <a:custGeom>
              <a:avLst/>
              <a:gdLst/>
              <a:ahLst/>
              <a:cxnLst/>
              <a:rect l="l" t="t" r="r" b="b"/>
              <a:pathLst>
                <a:path w="753014" h="539222">
                  <a:moveTo>
                    <a:pt x="108313" y="0"/>
                  </a:moveTo>
                  <a:lnTo>
                    <a:pt x="644701" y="0"/>
                  </a:lnTo>
                  <a:cubicBezTo>
                    <a:pt x="704520" y="0"/>
                    <a:pt x="753014" y="48493"/>
                    <a:pt x="753014" y="108313"/>
                  </a:cubicBezTo>
                  <a:lnTo>
                    <a:pt x="753014" y="430909"/>
                  </a:lnTo>
                  <a:cubicBezTo>
                    <a:pt x="753014" y="490728"/>
                    <a:pt x="704520" y="539222"/>
                    <a:pt x="644701" y="539222"/>
                  </a:cubicBezTo>
                  <a:lnTo>
                    <a:pt x="108313" y="539222"/>
                  </a:lnTo>
                  <a:cubicBezTo>
                    <a:pt x="48493" y="539222"/>
                    <a:pt x="0" y="490728"/>
                    <a:pt x="0" y="430909"/>
                  </a:cubicBezTo>
                  <a:lnTo>
                    <a:pt x="0" y="108313"/>
                  </a:lnTo>
                  <a:cubicBezTo>
                    <a:pt x="0" y="48493"/>
                    <a:pt x="48493" y="0"/>
                    <a:pt x="108313" y="0"/>
                  </a:cubicBezTo>
                  <a:close/>
                </a:path>
              </a:pathLst>
            </a:custGeom>
            <a:solidFill>
              <a:srgbClr val="472C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753014" cy="567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379589" y="1759102"/>
            <a:ext cx="2859099" cy="2047358"/>
            <a:chOff x="0" y="0"/>
            <a:chExt cx="753014" cy="53922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53014" cy="539222"/>
            </a:xfrm>
            <a:custGeom>
              <a:avLst/>
              <a:gdLst/>
              <a:ahLst/>
              <a:cxnLst/>
              <a:rect l="l" t="t" r="r" b="b"/>
              <a:pathLst>
                <a:path w="753014" h="539222">
                  <a:moveTo>
                    <a:pt x="108313" y="0"/>
                  </a:moveTo>
                  <a:lnTo>
                    <a:pt x="644701" y="0"/>
                  </a:lnTo>
                  <a:cubicBezTo>
                    <a:pt x="704520" y="0"/>
                    <a:pt x="753014" y="48493"/>
                    <a:pt x="753014" y="108313"/>
                  </a:cubicBezTo>
                  <a:lnTo>
                    <a:pt x="753014" y="430909"/>
                  </a:lnTo>
                  <a:cubicBezTo>
                    <a:pt x="753014" y="490728"/>
                    <a:pt x="704520" y="539222"/>
                    <a:pt x="644701" y="539222"/>
                  </a:cubicBezTo>
                  <a:lnTo>
                    <a:pt x="108313" y="539222"/>
                  </a:lnTo>
                  <a:cubicBezTo>
                    <a:pt x="48493" y="539222"/>
                    <a:pt x="0" y="490728"/>
                    <a:pt x="0" y="430909"/>
                  </a:cubicBezTo>
                  <a:lnTo>
                    <a:pt x="0" y="108313"/>
                  </a:lnTo>
                  <a:cubicBezTo>
                    <a:pt x="0" y="48493"/>
                    <a:pt x="48493" y="0"/>
                    <a:pt x="108313" y="0"/>
                  </a:cubicBezTo>
                  <a:close/>
                </a:path>
              </a:pathLst>
            </a:custGeom>
            <a:solidFill>
              <a:srgbClr val="C8C4B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753014" cy="567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56049" y="2756910"/>
            <a:ext cx="7382638" cy="5633929"/>
            <a:chOff x="0" y="0"/>
            <a:chExt cx="1944399" cy="14838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44399" cy="1483833"/>
            </a:xfrm>
            <a:custGeom>
              <a:avLst/>
              <a:gdLst/>
              <a:ahLst/>
              <a:cxnLst/>
              <a:rect l="l" t="t" r="r" b="b"/>
              <a:pathLst>
                <a:path w="1944399" h="1483833">
                  <a:moveTo>
                    <a:pt x="52433" y="0"/>
                  </a:moveTo>
                  <a:lnTo>
                    <a:pt x="1891965" y="0"/>
                  </a:lnTo>
                  <a:cubicBezTo>
                    <a:pt x="1920923" y="0"/>
                    <a:pt x="1944399" y="23475"/>
                    <a:pt x="1944399" y="52433"/>
                  </a:cubicBezTo>
                  <a:lnTo>
                    <a:pt x="1944399" y="1431400"/>
                  </a:lnTo>
                  <a:cubicBezTo>
                    <a:pt x="1944399" y="1460358"/>
                    <a:pt x="1920923" y="1483833"/>
                    <a:pt x="1891965" y="1483833"/>
                  </a:cubicBezTo>
                  <a:lnTo>
                    <a:pt x="52433" y="1483833"/>
                  </a:lnTo>
                  <a:cubicBezTo>
                    <a:pt x="23475" y="1483833"/>
                    <a:pt x="0" y="1460358"/>
                    <a:pt x="0" y="1431400"/>
                  </a:cubicBezTo>
                  <a:lnTo>
                    <a:pt x="0" y="52433"/>
                  </a:lnTo>
                  <a:cubicBezTo>
                    <a:pt x="0" y="23475"/>
                    <a:pt x="23475" y="0"/>
                    <a:pt x="52433" y="0"/>
                  </a:cubicBezTo>
                  <a:close/>
                </a:path>
              </a:pathLst>
            </a:custGeom>
            <a:solidFill>
              <a:srgbClr val="C8C4B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944399" cy="1512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329903" y="7523377"/>
            <a:ext cx="1734923" cy="1734923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2C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0603662" y="7797137"/>
            <a:ext cx="1187404" cy="1187404"/>
          </a:xfrm>
          <a:custGeom>
            <a:avLst/>
            <a:gdLst/>
            <a:ahLst/>
            <a:cxnLst/>
            <a:rect l="l" t="t" r="r" b="b"/>
            <a:pathLst>
              <a:path w="1187404" h="1187404">
                <a:moveTo>
                  <a:pt x="0" y="0"/>
                </a:moveTo>
                <a:lnTo>
                  <a:pt x="1187404" y="0"/>
                </a:lnTo>
                <a:lnTo>
                  <a:pt x="1187404" y="1187404"/>
                </a:lnTo>
                <a:lnTo>
                  <a:pt x="0" y="1187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 flipV="1">
            <a:off x="14379589" y="9239250"/>
            <a:ext cx="2879711" cy="0"/>
          </a:xfrm>
          <a:prstGeom prst="line">
            <a:avLst/>
          </a:prstGeom>
          <a:ln w="38100" cap="flat">
            <a:solidFill>
              <a:srgbClr val="472C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426413" y="599329"/>
            <a:ext cx="11638412" cy="6126472"/>
          </a:xfrm>
          <a:custGeom>
            <a:avLst/>
            <a:gdLst/>
            <a:ahLst/>
            <a:cxnLst/>
            <a:rect l="l" t="t" r="r" b="b"/>
            <a:pathLst>
              <a:path w="11638412" h="6126472">
                <a:moveTo>
                  <a:pt x="0" y="0"/>
                </a:moveTo>
                <a:lnTo>
                  <a:pt x="11638412" y="0"/>
                </a:lnTo>
                <a:lnTo>
                  <a:pt x="11638412" y="6126472"/>
                </a:lnTo>
                <a:lnTo>
                  <a:pt x="0" y="61264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6770" b="-19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10306972" y="4304262"/>
            <a:ext cx="6480794" cy="1974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700"/>
              </a:lnSpc>
            </a:pPr>
            <a:r>
              <a:rPr lang="en-US" sz="7000">
                <a:solidFill>
                  <a:srgbClr val="0E1011"/>
                </a:solidFill>
                <a:latin typeface="Hagrid"/>
                <a:ea typeface="Hagrid"/>
                <a:cs typeface="Hagrid"/>
                <a:sym typeface="Hagrid"/>
              </a:rPr>
              <a:t>Data Retrieval</a:t>
            </a: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10255" y="5021"/>
            <a:ext cx="4649045" cy="2047358"/>
            <a:chOff x="0" y="0"/>
            <a:chExt cx="6198727" cy="272981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3812131" cy="2729810"/>
              <a:chOff x="0" y="0"/>
              <a:chExt cx="753014" cy="53922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753014" cy="539222"/>
              </a:xfrm>
              <a:custGeom>
                <a:avLst/>
                <a:gdLst/>
                <a:ahLst/>
                <a:cxnLst/>
                <a:rect l="l" t="t" r="r" b="b"/>
                <a:pathLst>
                  <a:path w="753014" h="539222">
                    <a:moveTo>
                      <a:pt x="108313" y="0"/>
                    </a:moveTo>
                    <a:lnTo>
                      <a:pt x="644701" y="0"/>
                    </a:lnTo>
                    <a:cubicBezTo>
                      <a:pt x="704520" y="0"/>
                      <a:pt x="753014" y="48493"/>
                      <a:pt x="753014" y="108313"/>
                    </a:cubicBezTo>
                    <a:lnTo>
                      <a:pt x="753014" y="430909"/>
                    </a:lnTo>
                    <a:cubicBezTo>
                      <a:pt x="753014" y="490728"/>
                      <a:pt x="704520" y="539222"/>
                      <a:pt x="644701" y="539222"/>
                    </a:cubicBezTo>
                    <a:lnTo>
                      <a:pt x="108313" y="539222"/>
                    </a:lnTo>
                    <a:cubicBezTo>
                      <a:pt x="48493" y="539222"/>
                      <a:pt x="0" y="490728"/>
                      <a:pt x="0" y="430909"/>
                    </a:cubicBezTo>
                    <a:lnTo>
                      <a:pt x="0" y="108313"/>
                    </a:lnTo>
                    <a:cubicBezTo>
                      <a:pt x="0" y="48493"/>
                      <a:pt x="48493" y="0"/>
                      <a:pt x="108313" y="0"/>
                    </a:cubicBezTo>
                    <a:close/>
                  </a:path>
                </a:pathLst>
              </a:custGeom>
              <a:solidFill>
                <a:srgbClr val="472C1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28575"/>
                <a:ext cx="753014" cy="5677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386595" y="0"/>
              <a:ext cx="3812131" cy="2729810"/>
              <a:chOff x="0" y="0"/>
              <a:chExt cx="753014" cy="53922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753014" cy="539222"/>
              </a:xfrm>
              <a:custGeom>
                <a:avLst/>
                <a:gdLst/>
                <a:ahLst/>
                <a:cxnLst/>
                <a:rect l="l" t="t" r="r" b="b"/>
                <a:pathLst>
                  <a:path w="753014" h="539222">
                    <a:moveTo>
                      <a:pt x="108313" y="0"/>
                    </a:moveTo>
                    <a:lnTo>
                      <a:pt x="644701" y="0"/>
                    </a:lnTo>
                    <a:cubicBezTo>
                      <a:pt x="704520" y="0"/>
                      <a:pt x="753014" y="48493"/>
                      <a:pt x="753014" y="108313"/>
                    </a:cubicBezTo>
                    <a:lnTo>
                      <a:pt x="753014" y="430909"/>
                    </a:lnTo>
                    <a:cubicBezTo>
                      <a:pt x="753014" y="490728"/>
                      <a:pt x="704520" y="539222"/>
                      <a:pt x="644701" y="539222"/>
                    </a:cubicBezTo>
                    <a:lnTo>
                      <a:pt x="108313" y="539222"/>
                    </a:lnTo>
                    <a:cubicBezTo>
                      <a:pt x="48493" y="539222"/>
                      <a:pt x="0" y="490728"/>
                      <a:pt x="0" y="430909"/>
                    </a:cubicBezTo>
                    <a:lnTo>
                      <a:pt x="0" y="108313"/>
                    </a:lnTo>
                    <a:cubicBezTo>
                      <a:pt x="0" y="48493"/>
                      <a:pt x="48493" y="0"/>
                      <a:pt x="108313" y="0"/>
                    </a:cubicBezTo>
                    <a:close/>
                  </a:path>
                </a:pathLst>
              </a:custGeom>
              <a:solidFill>
                <a:srgbClr val="C8C4BD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28575"/>
                <a:ext cx="753014" cy="5677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8003880" y="1028700"/>
            <a:ext cx="9255420" cy="8210550"/>
            <a:chOff x="0" y="0"/>
            <a:chExt cx="2437641" cy="216244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37641" cy="2162449"/>
            </a:xfrm>
            <a:custGeom>
              <a:avLst/>
              <a:gdLst/>
              <a:ahLst/>
              <a:cxnLst/>
              <a:rect l="l" t="t" r="r" b="b"/>
              <a:pathLst>
                <a:path w="2437641" h="2162449">
                  <a:moveTo>
                    <a:pt x="50188" y="0"/>
                  </a:moveTo>
                  <a:lnTo>
                    <a:pt x="2387453" y="0"/>
                  </a:lnTo>
                  <a:cubicBezTo>
                    <a:pt x="2400764" y="0"/>
                    <a:pt x="2413529" y="5288"/>
                    <a:pt x="2422941" y="14700"/>
                  </a:cubicBezTo>
                  <a:cubicBezTo>
                    <a:pt x="2432354" y="24112"/>
                    <a:pt x="2437641" y="36878"/>
                    <a:pt x="2437641" y="50188"/>
                  </a:cubicBezTo>
                  <a:lnTo>
                    <a:pt x="2437641" y="2112261"/>
                  </a:lnTo>
                  <a:cubicBezTo>
                    <a:pt x="2437641" y="2125572"/>
                    <a:pt x="2432354" y="2138337"/>
                    <a:pt x="2422941" y="2147750"/>
                  </a:cubicBezTo>
                  <a:cubicBezTo>
                    <a:pt x="2413529" y="2157162"/>
                    <a:pt x="2400764" y="2162449"/>
                    <a:pt x="2387453" y="2162449"/>
                  </a:cubicBezTo>
                  <a:lnTo>
                    <a:pt x="50188" y="2162449"/>
                  </a:lnTo>
                  <a:cubicBezTo>
                    <a:pt x="36878" y="2162449"/>
                    <a:pt x="24112" y="2157162"/>
                    <a:pt x="14700" y="2147750"/>
                  </a:cubicBezTo>
                  <a:cubicBezTo>
                    <a:pt x="5288" y="2138337"/>
                    <a:pt x="0" y="2125572"/>
                    <a:pt x="0" y="2112261"/>
                  </a:cubicBezTo>
                  <a:lnTo>
                    <a:pt x="0" y="50188"/>
                  </a:lnTo>
                  <a:cubicBezTo>
                    <a:pt x="0" y="36878"/>
                    <a:pt x="5288" y="24112"/>
                    <a:pt x="14700" y="14700"/>
                  </a:cubicBezTo>
                  <a:cubicBezTo>
                    <a:pt x="24112" y="5288"/>
                    <a:pt x="36878" y="0"/>
                    <a:pt x="5018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437641" cy="2191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636523" y="9258300"/>
            <a:ext cx="7036096" cy="0"/>
          </a:xfrm>
          <a:prstGeom prst="line">
            <a:avLst/>
          </a:prstGeom>
          <a:ln w="38100" cap="flat">
            <a:solidFill>
              <a:srgbClr val="472C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352994" y="276934"/>
            <a:ext cx="1351411" cy="1351411"/>
            <a:chOff x="0" y="0"/>
            <a:chExt cx="1801882" cy="1801882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801882" cy="1801882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72C1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7" name="Freeform 17"/>
            <p:cNvSpPr/>
            <p:nvPr/>
          </p:nvSpPr>
          <p:spPr>
            <a:xfrm>
              <a:off x="575170" y="573122"/>
              <a:ext cx="655637" cy="655637"/>
            </a:xfrm>
            <a:custGeom>
              <a:avLst/>
              <a:gdLst/>
              <a:ahLst/>
              <a:cxnLst/>
              <a:rect l="l" t="t" r="r" b="b"/>
              <a:pathLst>
                <a:path w="655637" h="655637">
                  <a:moveTo>
                    <a:pt x="0" y="0"/>
                  </a:moveTo>
                  <a:lnTo>
                    <a:pt x="655637" y="0"/>
                  </a:lnTo>
                  <a:lnTo>
                    <a:pt x="655637" y="655637"/>
                  </a:lnTo>
                  <a:lnTo>
                    <a:pt x="0" y="6556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Freeform 18"/>
          <p:cNvSpPr/>
          <p:nvPr/>
        </p:nvSpPr>
        <p:spPr>
          <a:xfrm>
            <a:off x="8030451" y="1628345"/>
            <a:ext cx="9202279" cy="7011260"/>
          </a:xfrm>
          <a:custGeom>
            <a:avLst/>
            <a:gdLst/>
            <a:ahLst/>
            <a:cxnLst/>
            <a:rect l="l" t="t" r="r" b="b"/>
            <a:pathLst>
              <a:path w="9202279" h="7011260">
                <a:moveTo>
                  <a:pt x="0" y="0"/>
                </a:moveTo>
                <a:lnTo>
                  <a:pt x="9202279" y="0"/>
                </a:lnTo>
                <a:lnTo>
                  <a:pt x="9202279" y="7011260"/>
                </a:lnTo>
                <a:lnTo>
                  <a:pt x="0" y="70112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636523" y="6098299"/>
            <a:ext cx="7036096" cy="1159718"/>
          </a:xfrm>
          <a:custGeom>
            <a:avLst/>
            <a:gdLst/>
            <a:ahLst/>
            <a:cxnLst/>
            <a:rect l="l" t="t" r="r" b="b"/>
            <a:pathLst>
              <a:path w="7036096" h="1159718">
                <a:moveTo>
                  <a:pt x="0" y="0"/>
                </a:moveTo>
                <a:lnTo>
                  <a:pt x="7036096" y="0"/>
                </a:lnTo>
                <a:lnTo>
                  <a:pt x="7036096" y="1159719"/>
                </a:lnTo>
                <a:lnTo>
                  <a:pt x="0" y="11597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840" r="-245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1591757" y="1536383"/>
            <a:ext cx="6412123" cy="3143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49"/>
              </a:lnSpc>
            </a:pPr>
            <a:r>
              <a:rPr lang="en-US" sz="7499">
                <a:solidFill>
                  <a:srgbClr val="0E1011"/>
                </a:solidFill>
                <a:latin typeface="Hagrid"/>
                <a:ea typeface="Hagrid"/>
                <a:cs typeface="Hagrid"/>
                <a:sym typeface="Hagrid"/>
              </a:rPr>
              <a:t>Exploratory Data Analysis</a:t>
            </a: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10255" y="330578"/>
            <a:ext cx="4649045" cy="2047358"/>
            <a:chOff x="0" y="0"/>
            <a:chExt cx="6198727" cy="272981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3812131" cy="2729810"/>
              <a:chOff x="0" y="0"/>
              <a:chExt cx="753014" cy="53922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753014" cy="539222"/>
              </a:xfrm>
              <a:custGeom>
                <a:avLst/>
                <a:gdLst/>
                <a:ahLst/>
                <a:cxnLst/>
                <a:rect l="l" t="t" r="r" b="b"/>
                <a:pathLst>
                  <a:path w="753014" h="539222">
                    <a:moveTo>
                      <a:pt x="108313" y="0"/>
                    </a:moveTo>
                    <a:lnTo>
                      <a:pt x="644701" y="0"/>
                    </a:lnTo>
                    <a:cubicBezTo>
                      <a:pt x="704520" y="0"/>
                      <a:pt x="753014" y="48493"/>
                      <a:pt x="753014" y="108313"/>
                    </a:cubicBezTo>
                    <a:lnTo>
                      <a:pt x="753014" y="430909"/>
                    </a:lnTo>
                    <a:cubicBezTo>
                      <a:pt x="753014" y="490728"/>
                      <a:pt x="704520" y="539222"/>
                      <a:pt x="644701" y="539222"/>
                    </a:cubicBezTo>
                    <a:lnTo>
                      <a:pt x="108313" y="539222"/>
                    </a:lnTo>
                    <a:cubicBezTo>
                      <a:pt x="48493" y="539222"/>
                      <a:pt x="0" y="490728"/>
                      <a:pt x="0" y="430909"/>
                    </a:cubicBezTo>
                    <a:lnTo>
                      <a:pt x="0" y="108313"/>
                    </a:lnTo>
                    <a:cubicBezTo>
                      <a:pt x="0" y="48493"/>
                      <a:pt x="48493" y="0"/>
                      <a:pt x="108313" y="0"/>
                    </a:cubicBezTo>
                    <a:close/>
                  </a:path>
                </a:pathLst>
              </a:custGeom>
              <a:solidFill>
                <a:srgbClr val="472C1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28575"/>
                <a:ext cx="753014" cy="5677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386595" y="0"/>
              <a:ext cx="3812131" cy="2729810"/>
              <a:chOff x="0" y="0"/>
              <a:chExt cx="753014" cy="53922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753014" cy="539222"/>
              </a:xfrm>
              <a:custGeom>
                <a:avLst/>
                <a:gdLst/>
                <a:ahLst/>
                <a:cxnLst/>
                <a:rect l="l" t="t" r="r" b="b"/>
                <a:pathLst>
                  <a:path w="753014" h="539222">
                    <a:moveTo>
                      <a:pt x="108313" y="0"/>
                    </a:moveTo>
                    <a:lnTo>
                      <a:pt x="644701" y="0"/>
                    </a:lnTo>
                    <a:cubicBezTo>
                      <a:pt x="704520" y="0"/>
                      <a:pt x="753014" y="48493"/>
                      <a:pt x="753014" y="108313"/>
                    </a:cubicBezTo>
                    <a:lnTo>
                      <a:pt x="753014" y="430909"/>
                    </a:lnTo>
                    <a:cubicBezTo>
                      <a:pt x="753014" y="490728"/>
                      <a:pt x="704520" y="539222"/>
                      <a:pt x="644701" y="539222"/>
                    </a:cubicBezTo>
                    <a:lnTo>
                      <a:pt x="108313" y="539222"/>
                    </a:lnTo>
                    <a:cubicBezTo>
                      <a:pt x="48493" y="539222"/>
                      <a:pt x="0" y="490728"/>
                      <a:pt x="0" y="430909"/>
                    </a:cubicBezTo>
                    <a:lnTo>
                      <a:pt x="0" y="108313"/>
                    </a:lnTo>
                    <a:cubicBezTo>
                      <a:pt x="0" y="48493"/>
                      <a:pt x="48493" y="0"/>
                      <a:pt x="108313" y="0"/>
                    </a:cubicBezTo>
                    <a:close/>
                  </a:path>
                </a:pathLst>
              </a:custGeom>
              <a:solidFill>
                <a:srgbClr val="C8C4BD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28575"/>
                <a:ext cx="753014" cy="5677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7609299" y="1744384"/>
            <a:ext cx="9650001" cy="7513916"/>
            <a:chOff x="0" y="0"/>
            <a:chExt cx="2541564" cy="197897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41564" cy="1978974"/>
            </a:xfrm>
            <a:custGeom>
              <a:avLst/>
              <a:gdLst/>
              <a:ahLst/>
              <a:cxnLst/>
              <a:rect l="l" t="t" r="r" b="b"/>
              <a:pathLst>
                <a:path w="2541564" h="1978974">
                  <a:moveTo>
                    <a:pt x="48136" y="0"/>
                  </a:moveTo>
                  <a:lnTo>
                    <a:pt x="2493428" y="0"/>
                  </a:lnTo>
                  <a:cubicBezTo>
                    <a:pt x="2506194" y="0"/>
                    <a:pt x="2518438" y="5071"/>
                    <a:pt x="2527465" y="14099"/>
                  </a:cubicBezTo>
                  <a:cubicBezTo>
                    <a:pt x="2536493" y="23126"/>
                    <a:pt x="2541564" y="35370"/>
                    <a:pt x="2541564" y="48136"/>
                  </a:cubicBezTo>
                  <a:lnTo>
                    <a:pt x="2541564" y="1930838"/>
                  </a:lnTo>
                  <a:cubicBezTo>
                    <a:pt x="2541564" y="1957422"/>
                    <a:pt x="2520013" y="1978974"/>
                    <a:pt x="2493428" y="1978974"/>
                  </a:cubicBezTo>
                  <a:lnTo>
                    <a:pt x="48136" y="1978974"/>
                  </a:lnTo>
                  <a:cubicBezTo>
                    <a:pt x="35370" y="1978974"/>
                    <a:pt x="23126" y="1973902"/>
                    <a:pt x="14099" y="1964875"/>
                  </a:cubicBezTo>
                  <a:cubicBezTo>
                    <a:pt x="5071" y="1955848"/>
                    <a:pt x="0" y="1943604"/>
                    <a:pt x="0" y="1930838"/>
                  </a:cubicBezTo>
                  <a:lnTo>
                    <a:pt x="0" y="48136"/>
                  </a:lnTo>
                  <a:cubicBezTo>
                    <a:pt x="0" y="21551"/>
                    <a:pt x="21551" y="0"/>
                    <a:pt x="4813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541564" cy="2007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1028700" y="9277350"/>
            <a:ext cx="5844372" cy="0"/>
          </a:xfrm>
          <a:prstGeom prst="line">
            <a:avLst/>
          </a:prstGeom>
          <a:ln w="38100" cap="flat">
            <a:solidFill>
              <a:srgbClr val="472C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3040938" y="4655155"/>
            <a:ext cx="3832134" cy="3880273"/>
            <a:chOff x="0" y="0"/>
            <a:chExt cx="1009286" cy="102196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09286" cy="1021965"/>
            </a:xfrm>
            <a:custGeom>
              <a:avLst/>
              <a:gdLst/>
              <a:ahLst/>
              <a:cxnLst/>
              <a:rect l="l" t="t" r="r" b="b"/>
              <a:pathLst>
                <a:path w="1009286" h="1021965">
                  <a:moveTo>
                    <a:pt x="121216" y="0"/>
                  </a:moveTo>
                  <a:lnTo>
                    <a:pt x="888071" y="0"/>
                  </a:lnTo>
                  <a:cubicBezTo>
                    <a:pt x="920219" y="0"/>
                    <a:pt x="951051" y="12771"/>
                    <a:pt x="973783" y="35503"/>
                  </a:cubicBezTo>
                  <a:cubicBezTo>
                    <a:pt x="996516" y="58236"/>
                    <a:pt x="1009286" y="89067"/>
                    <a:pt x="1009286" y="121216"/>
                  </a:cubicBezTo>
                  <a:lnTo>
                    <a:pt x="1009286" y="900749"/>
                  </a:lnTo>
                  <a:cubicBezTo>
                    <a:pt x="1009286" y="932898"/>
                    <a:pt x="996516" y="963729"/>
                    <a:pt x="973783" y="986462"/>
                  </a:cubicBezTo>
                  <a:cubicBezTo>
                    <a:pt x="951051" y="1009194"/>
                    <a:pt x="920219" y="1021965"/>
                    <a:pt x="888071" y="1021965"/>
                  </a:cubicBezTo>
                  <a:lnTo>
                    <a:pt x="121216" y="1021965"/>
                  </a:lnTo>
                  <a:cubicBezTo>
                    <a:pt x="89067" y="1021965"/>
                    <a:pt x="58236" y="1009194"/>
                    <a:pt x="35503" y="986462"/>
                  </a:cubicBezTo>
                  <a:cubicBezTo>
                    <a:pt x="12771" y="963729"/>
                    <a:pt x="0" y="932898"/>
                    <a:pt x="0" y="900749"/>
                  </a:cubicBezTo>
                  <a:lnTo>
                    <a:pt x="0" y="121216"/>
                  </a:lnTo>
                  <a:cubicBezTo>
                    <a:pt x="0" y="89067"/>
                    <a:pt x="12771" y="58236"/>
                    <a:pt x="35503" y="35503"/>
                  </a:cubicBezTo>
                  <a:cubicBezTo>
                    <a:pt x="58236" y="12771"/>
                    <a:pt x="89067" y="0"/>
                    <a:pt x="121216" y="0"/>
                  </a:cubicBezTo>
                  <a:close/>
                </a:path>
              </a:pathLst>
            </a:custGeom>
            <a:solidFill>
              <a:srgbClr val="C8C4B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009286" cy="1050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8700" y="1028700"/>
            <a:ext cx="5033273" cy="6432694"/>
            <a:chOff x="0" y="0"/>
            <a:chExt cx="5787274" cy="739633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787274" cy="7396333"/>
            </a:xfrm>
            <a:custGeom>
              <a:avLst/>
              <a:gdLst/>
              <a:ahLst/>
              <a:cxnLst/>
              <a:rect l="l" t="t" r="r" b="b"/>
              <a:pathLst>
                <a:path w="5787274" h="7396333">
                  <a:moveTo>
                    <a:pt x="5787274" y="726320"/>
                  </a:moveTo>
                  <a:lnTo>
                    <a:pt x="5787274" y="3076874"/>
                  </a:lnTo>
                  <a:cubicBezTo>
                    <a:pt x="5787274" y="3286930"/>
                    <a:pt x="5676461" y="3486631"/>
                    <a:pt x="5485221" y="3625683"/>
                  </a:cubicBezTo>
                  <a:cubicBezTo>
                    <a:pt x="5293980" y="3763254"/>
                    <a:pt x="5183167" y="3962955"/>
                    <a:pt x="5183167" y="4174491"/>
                  </a:cubicBezTo>
                  <a:lnTo>
                    <a:pt x="5183167" y="6670013"/>
                  </a:lnTo>
                  <a:cubicBezTo>
                    <a:pt x="5183167" y="7070894"/>
                    <a:pt x="4789962" y="7396333"/>
                    <a:pt x="4305603" y="7396333"/>
                  </a:cubicBezTo>
                  <a:lnTo>
                    <a:pt x="877564" y="7396333"/>
                  </a:lnTo>
                  <a:cubicBezTo>
                    <a:pt x="393206" y="7396333"/>
                    <a:pt x="0" y="7070894"/>
                    <a:pt x="0" y="6670013"/>
                  </a:cubicBezTo>
                  <a:lnTo>
                    <a:pt x="0" y="726320"/>
                  </a:lnTo>
                  <a:cubicBezTo>
                    <a:pt x="0" y="325439"/>
                    <a:pt x="393206" y="0"/>
                    <a:pt x="877564" y="0"/>
                  </a:cubicBezTo>
                  <a:lnTo>
                    <a:pt x="4911497" y="0"/>
                  </a:lnTo>
                  <a:cubicBezTo>
                    <a:pt x="5395856" y="0"/>
                    <a:pt x="5787274" y="325439"/>
                    <a:pt x="5787274" y="726320"/>
                  </a:cubicBezTo>
                  <a:close/>
                </a:path>
              </a:pathLst>
            </a:custGeom>
            <a:blipFill>
              <a:blip r:embed="rId2"/>
              <a:stretch>
                <a:fillRect l="-45912" r="-4591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208532" y="1969955"/>
            <a:ext cx="1664541" cy="166454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10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5471185" y="2232609"/>
            <a:ext cx="1139233" cy="1139233"/>
          </a:xfrm>
          <a:custGeom>
            <a:avLst/>
            <a:gdLst/>
            <a:ahLst/>
            <a:cxnLst/>
            <a:rect l="l" t="t" r="r" b="b"/>
            <a:pathLst>
              <a:path w="1139233" h="1139233">
                <a:moveTo>
                  <a:pt x="0" y="0"/>
                </a:moveTo>
                <a:lnTo>
                  <a:pt x="1139234" y="0"/>
                </a:lnTo>
                <a:lnTo>
                  <a:pt x="1139234" y="1139233"/>
                </a:lnTo>
                <a:lnTo>
                  <a:pt x="0" y="11392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8090726" y="1942688"/>
            <a:ext cx="8687147" cy="7117309"/>
          </a:xfrm>
          <a:custGeom>
            <a:avLst/>
            <a:gdLst/>
            <a:ahLst/>
            <a:cxnLst/>
            <a:rect l="l" t="t" r="r" b="b"/>
            <a:pathLst>
              <a:path w="8687147" h="7117309">
                <a:moveTo>
                  <a:pt x="0" y="0"/>
                </a:moveTo>
                <a:lnTo>
                  <a:pt x="8687147" y="0"/>
                </a:lnTo>
                <a:lnTo>
                  <a:pt x="8687147" y="7117308"/>
                </a:lnTo>
                <a:lnTo>
                  <a:pt x="0" y="71173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6610419" y="368678"/>
            <a:ext cx="5823881" cy="1117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99"/>
              </a:lnSpc>
            </a:pPr>
            <a:r>
              <a:rPr lang="en-US" sz="3999">
                <a:solidFill>
                  <a:srgbClr val="0E1011"/>
                </a:solidFill>
                <a:latin typeface="Hagrid"/>
                <a:ea typeface="Hagrid"/>
                <a:cs typeface="Hagrid"/>
                <a:sym typeface="Hagrid"/>
              </a:rPr>
              <a:t>Exploratory Data Analysis</a:t>
            </a: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438</Words>
  <Application>Microsoft Macintosh PowerPoint</Application>
  <PresentationFormat>Custom</PresentationFormat>
  <Paragraphs>49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TT Norms</vt:lpstr>
      <vt:lpstr>Calibri</vt:lpstr>
      <vt:lpstr>TT Norms Bold</vt:lpstr>
      <vt:lpstr>Hagrid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Impact of Minimum Wage on Wage Disparity Between Disabled and Non-Disabled Workers in the U.S. Service Industry - Margaret Nguyen</dc:title>
  <cp:lastModifiedBy>Nguyen, Margaret</cp:lastModifiedBy>
  <cp:revision>2</cp:revision>
  <dcterms:created xsi:type="dcterms:W3CDTF">2006-08-16T00:00:00Z</dcterms:created>
  <dcterms:modified xsi:type="dcterms:W3CDTF">2024-09-30T20:56:25Z</dcterms:modified>
  <dc:identifier>DAGSQlFOB28</dc:identifier>
</cp:coreProperties>
</file>